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03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9" r:id="rId24"/>
    <p:sldId id="277" r:id="rId25"/>
    <p:sldId id="278" r:id="rId26"/>
    <p:sldId id="280" r:id="rId27"/>
    <p:sldId id="281" r:id="rId28"/>
    <p:sldId id="285" r:id="rId29"/>
    <p:sldId id="282" r:id="rId30"/>
    <p:sldId id="284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300" r:id="rId43"/>
    <p:sldId id="298" r:id="rId44"/>
    <p:sldId id="301" r:id="rId45"/>
    <p:sldId id="302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4" d="100"/>
          <a:sy n="114" d="100"/>
        </p:scale>
        <p:origin x="-918" y="-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56B26F-7E97-44EF-A0EC-1DF141F7DC95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E4CDAFC-A646-4150-8A1D-3467DE13F86A}">
      <dgm:prSet phldrT="[Текст]"/>
      <dgm:spPr/>
      <dgm:t>
        <a:bodyPr/>
        <a:lstStyle/>
        <a:p>
          <a:r>
            <a:rPr lang="ru-RU" dirty="0" smtClean="0"/>
            <a:t>свойство</a:t>
          </a:r>
          <a:endParaRPr lang="ru-RU" dirty="0"/>
        </a:p>
      </dgm:t>
    </dgm:pt>
    <dgm:pt modelId="{1AF803CD-E4C0-44AA-BBED-586C0B97639F}" type="parTrans" cxnId="{49A3E920-A995-45D2-97D4-87C83D45DF50}">
      <dgm:prSet/>
      <dgm:spPr/>
      <dgm:t>
        <a:bodyPr/>
        <a:lstStyle/>
        <a:p>
          <a:endParaRPr lang="ru-RU"/>
        </a:p>
      </dgm:t>
    </dgm:pt>
    <dgm:pt modelId="{D18D169D-7A3F-4C12-B2D5-3893A63ABC6E}" type="sibTrans" cxnId="{49A3E920-A995-45D2-97D4-87C83D45DF50}">
      <dgm:prSet/>
      <dgm:spPr/>
      <dgm:t>
        <a:bodyPr/>
        <a:lstStyle/>
        <a:p>
          <a:endParaRPr lang="ru-RU"/>
        </a:p>
      </dgm:t>
    </dgm:pt>
    <dgm:pt modelId="{C334E7F3-C0FC-4275-9C3D-D9C4B3D0B17C}">
      <dgm:prSet phldrT="[Текст]"/>
      <dgm:spPr/>
      <dgm:t>
        <a:bodyPr/>
        <a:lstStyle/>
        <a:p>
          <a:r>
            <a:rPr lang="ru-RU" dirty="0" smtClean="0"/>
            <a:t>Случайный объект</a:t>
          </a:r>
          <a:endParaRPr lang="ru-RU" dirty="0"/>
        </a:p>
      </dgm:t>
    </dgm:pt>
    <dgm:pt modelId="{2018E588-BC55-4AA9-A11E-1F043868511B}" type="parTrans" cxnId="{D5AE1D42-B819-4E02-AC43-CF1D509B25E3}">
      <dgm:prSet/>
      <dgm:spPr/>
      <dgm:t>
        <a:bodyPr/>
        <a:lstStyle/>
        <a:p>
          <a:endParaRPr lang="ru-RU"/>
        </a:p>
      </dgm:t>
    </dgm:pt>
    <dgm:pt modelId="{D4803DC2-E2EF-4CE6-99D7-BDF1AA72B80E}" type="sibTrans" cxnId="{D5AE1D42-B819-4E02-AC43-CF1D509B25E3}">
      <dgm:prSet/>
      <dgm:spPr/>
      <dgm:t>
        <a:bodyPr/>
        <a:lstStyle/>
        <a:p>
          <a:endParaRPr lang="ru-RU"/>
        </a:p>
      </dgm:t>
    </dgm:pt>
    <dgm:pt modelId="{A1E2A5FE-1AED-4534-A2AB-6790C463AA76}">
      <dgm:prSet phldrT="[Текст]"/>
      <dgm:spPr/>
      <dgm:t>
        <a:bodyPr/>
        <a:lstStyle/>
        <a:p>
          <a:r>
            <a:rPr lang="ru-RU" dirty="0" smtClean="0"/>
            <a:t>свойство</a:t>
          </a:r>
          <a:endParaRPr lang="ru-RU" dirty="0"/>
        </a:p>
      </dgm:t>
    </dgm:pt>
    <dgm:pt modelId="{1A2B1507-0F64-4F9A-AAFC-8340E88976FA}" type="parTrans" cxnId="{302F6E0E-2A08-4B4D-B930-5C0E8F0E0848}">
      <dgm:prSet/>
      <dgm:spPr/>
      <dgm:t>
        <a:bodyPr/>
        <a:lstStyle/>
        <a:p>
          <a:endParaRPr lang="ru-RU"/>
        </a:p>
      </dgm:t>
    </dgm:pt>
    <dgm:pt modelId="{84CE0D05-2876-4180-B048-953DECA952F8}" type="sibTrans" cxnId="{302F6E0E-2A08-4B4D-B930-5C0E8F0E0848}">
      <dgm:prSet/>
      <dgm:spPr/>
      <dgm:t>
        <a:bodyPr/>
        <a:lstStyle/>
        <a:p>
          <a:endParaRPr lang="ru-RU"/>
        </a:p>
      </dgm:t>
    </dgm:pt>
    <dgm:pt modelId="{85F1F1EE-33D5-494E-BA40-0953746B099B}">
      <dgm:prSet phldrT="[Текст]"/>
      <dgm:spPr/>
      <dgm:t>
        <a:bodyPr/>
        <a:lstStyle/>
        <a:p>
          <a:r>
            <a:rPr lang="ru-RU" dirty="0" smtClean="0"/>
            <a:t>Случайный объект</a:t>
          </a:r>
          <a:endParaRPr lang="ru-RU" dirty="0"/>
        </a:p>
      </dgm:t>
    </dgm:pt>
    <dgm:pt modelId="{B5ABC541-FD2E-45FA-8C7C-7E59AD3E14B1}" type="parTrans" cxnId="{805282A3-B7AA-4E8E-9C08-1108D7B87310}">
      <dgm:prSet/>
      <dgm:spPr/>
      <dgm:t>
        <a:bodyPr/>
        <a:lstStyle/>
        <a:p>
          <a:endParaRPr lang="ru-RU"/>
        </a:p>
      </dgm:t>
    </dgm:pt>
    <dgm:pt modelId="{BEAB0334-E29A-4CA3-9B4D-2D44B8CC941D}" type="sibTrans" cxnId="{805282A3-B7AA-4E8E-9C08-1108D7B87310}">
      <dgm:prSet/>
      <dgm:spPr/>
      <dgm:t>
        <a:bodyPr/>
        <a:lstStyle/>
        <a:p>
          <a:endParaRPr lang="ru-RU"/>
        </a:p>
      </dgm:t>
    </dgm:pt>
    <dgm:pt modelId="{F271BF34-18CE-4199-8EE8-3D1D727529B8}">
      <dgm:prSet phldrT="[Текст]"/>
      <dgm:spPr/>
      <dgm:t>
        <a:bodyPr/>
        <a:lstStyle/>
        <a:p>
          <a:r>
            <a:rPr lang="ru-RU" dirty="0" smtClean="0"/>
            <a:t>свойство</a:t>
          </a:r>
          <a:endParaRPr lang="ru-RU" dirty="0"/>
        </a:p>
      </dgm:t>
    </dgm:pt>
    <dgm:pt modelId="{64958525-4F91-4A4E-8CB1-40E54774CE04}" type="parTrans" cxnId="{5322E489-A58D-4859-AA6C-7DA06AC08086}">
      <dgm:prSet/>
      <dgm:spPr/>
      <dgm:t>
        <a:bodyPr/>
        <a:lstStyle/>
        <a:p>
          <a:endParaRPr lang="ru-RU"/>
        </a:p>
      </dgm:t>
    </dgm:pt>
    <dgm:pt modelId="{85DE5FE9-FD12-4F10-B1D6-BCEF57F203E9}" type="sibTrans" cxnId="{5322E489-A58D-4859-AA6C-7DA06AC08086}">
      <dgm:prSet/>
      <dgm:spPr/>
      <dgm:t>
        <a:bodyPr/>
        <a:lstStyle/>
        <a:p>
          <a:endParaRPr lang="ru-RU"/>
        </a:p>
      </dgm:t>
    </dgm:pt>
    <dgm:pt modelId="{658875FC-90D2-4C5A-88C7-D81422C15CB8}">
      <dgm:prSet phldrT="[Текст]"/>
      <dgm:spPr/>
      <dgm:t>
        <a:bodyPr/>
        <a:lstStyle/>
        <a:p>
          <a:r>
            <a:rPr lang="ru-RU" dirty="0" smtClean="0"/>
            <a:t>Случайный объект</a:t>
          </a:r>
          <a:endParaRPr lang="ru-RU" dirty="0"/>
        </a:p>
      </dgm:t>
    </dgm:pt>
    <dgm:pt modelId="{CFED0AA5-C1E2-4C44-AB3F-E88A63D98DE4}" type="parTrans" cxnId="{B421F1D3-834B-4891-ADCA-3DDA9B18BFF9}">
      <dgm:prSet/>
      <dgm:spPr/>
      <dgm:t>
        <a:bodyPr/>
        <a:lstStyle/>
        <a:p>
          <a:endParaRPr lang="ru-RU"/>
        </a:p>
      </dgm:t>
    </dgm:pt>
    <dgm:pt modelId="{31BF79E5-7755-463A-89FA-D294B3A614A2}" type="sibTrans" cxnId="{B421F1D3-834B-4891-ADCA-3DDA9B18BFF9}">
      <dgm:prSet/>
      <dgm:spPr/>
      <dgm:t>
        <a:bodyPr/>
        <a:lstStyle/>
        <a:p>
          <a:endParaRPr lang="ru-RU"/>
        </a:p>
      </dgm:t>
    </dgm:pt>
    <dgm:pt modelId="{9D8137BC-6C6D-4EC0-91D6-C39B84821CD6}" type="pres">
      <dgm:prSet presAssocID="{B956B26F-7E97-44EF-A0EC-1DF141F7DC95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E28BFAB-AD27-402F-AE44-066851E92675}" type="pres">
      <dgm:prSet presAssocID="{B956B26F-7E97-44EF-A0EC-1DF141F7DC95}" presName="cycle" presStyleCnt="0"/>
      <dgm:spPr/>
    </dgm:pt>
    <dgm:pt modelId="{0B86120F-09C4-4A92-B81A-7D62042B3832}" type="pres">
      <dgm:prSet presAssocID="{B956B26F-7E97-44EF-A0EC-1DF141F7DC95}" presName="centerShape" presStyleCnt="0"/>
      <dgm:spPr/>
    </dgm:pt>
    <dgm:pt modelId="{268606E5-3203-4D5B-AE44-FBEF55F33253}" type="pres">
      <dgm:prSet presAssocID="{B956B26F-7E97-44EF-A0EC-1DF141F7DC95}" presName="connSite" presStyleLbl="node1" presStyleIdx="0" presStyleCnt="4"/>
      <dgm:spPr/>
    </dgm:pt>
    <dgm:pt modelId="{24CF7359-045C-410A-8F5A-F8C406DFFE60}" type="pres">
      <dgm:prSet presAssocID="{B956B26F-7E97-44EF-A0EC-1DF141F7DC95}" presName="visible" presStyleLbl="node1" presStyleIdx="0" presStyleCnt="4" custScaleX="59415" custScaleY="5853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C9A8E0C-7090-49DA-A332-4C9CA0716DE2}" type="pres">
      <dgm:prSet presAssocID="{1AF803CD-E4C0-44AA-BBED-586C0B97639F}" presName="Name25" presStyleLbl="parChTrans1D1" presStyleIdx="0" presStyleCnt="3"/>
      <dgm:spPr/>
      <dgm:t>
        <a:bodyPr/>
        <a:lstStyle/>
        <a:p>
          <a:endParaRPr lang="ru-RU"/>
        </a:p>
      </dgm:t>
    </dgm:pt>
    <dgm:pt modelId="{4C40EF3D-101C-47DB-A6D1-FDBB28DE88E2}" type="pres">
      <dgm:prSet presAssocID="{AE4CDAFC-A646-4150-8A1D-3467DE13F86A}" presName="node" presStyleCnt="0"/>
      <dgm:spPr/>
    </dgm:pt>
    <dgm:pt modelId="{B1FF29CC-0283-459C-8C91-63B7C103DBA9}" type="pres">
      <dgm:prSet presAssocID="{AE4CDAFC-A646-4150-8A1D-3467DE13F86A}" presName="parentNode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D0D8F-AFF3-4858-9043-B7473A1A4697}" type="pres">
      <dgm:prSet presAssocID="{AE4CDAFC-A646-4150-8A1D-3467DE13F86A}" presName="childNode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7569C2-52AF-426A-BE35-AE668B808124}" type="pres">
      <dgm:prSet presAssocID="{1A2B1507-0F64-4F9A-AAFC-8340E88976FA}" presName="Name25" presStyleLbl="parChTrans1D1" presStyleIdx="1" presStyleCnt="3"/>
      <dgm:spPr/>
      <dgm:t>
        <a:bodyPr/>
        <a:lstStyle/>
        <a:p>
          <a:endParaRPr lang="ru-RU"/>
        </a:p>
      </dgm:t>
    </dgm:pt>
    <dgm:pt modelId="{4E3EF015-3387-48F2-ACA8-28A05B92ED74}" type="pres">
      <dgm:prSet presAssocID="{A1E2A5FE-1AED-4534-A2AB-6790C463AA76}" presName="node" presStyleCnt="0"/>
      <dgm:spPr/>
    </dgm:pt>
    <dgm:pt modelId="{8CA8037F-6BE0-4F3E-B4C9-961E9984B54D}" type="pres">
      <dgm:prSet presAssocID="{A1E2A5FE-1AED-4534-A2AB-6790C463AA76}" presName="parentNode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74496A-46CE-4416-87AD-B97BDE4300F7}" type="pres">
      <dgm:prSet presAssocID="{A1E2A5FE-1AED-4534-A2AB-6790C463AA76}" presName="childNode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DE9BDC-5802-4CE5-AF96-F23D7C27B30A}" type="pres">
      <dgm:prSet presAssocID="{64958525-4F91-4A4E-8CB1-40E54774CE04}" presName="Name25" presStyleLbl="parChTrans1D1" presStyleIdx="2" presStyleCnt="3"/>
      <dgm:spPr/>
      <dgm:t>
        <a:bodyPr/>
        <a:lstStyle/>
        <a:p>
          <a:endParaRPr lang="ru-RU"/>
        </a:p>
      </dgm:t>
    </dgm:pt>
    <dgm:pt modelId="{BB9569F8-111E-49F3-ADD1-E44AD70742EB}" type="pres">
      <dgm:prSet presAssocID="{F271BF34-18CE-4199-8EE8-3D1D727529B8}" presName="node" presStyleCnt="0"/>
      <dgm:spPr/>
    </dgm:pt>
    <dgm:pt modelId="{D73680CB-3A4A-41F8-AB58-4F7D42D4E0D1}" type="pres">
      <dgm:prSet presAssocID="{F271BF34-18CE-4199-8EE8-3D1D727529B8}" presName="parentNode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2B7D1E-6F86-4459-B8F0-54E5254459F5}" type="pres">
      <dgm:prSet presAssocID="{F271BF34-18CE-4199-8EE8-3D1D727529B8}" presName="childNode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949A5B7-2292-4EA3-B99E-5F4A8DB1147E}" type="presOf" srcId="{85F1F1EE-33D5-494E-BA40-0953746B099B}" destId="{B274496A-46CE-4416-87AD-B97BDE4300F7}" srcOrd="0" destOrd="0" presId="urn:microsoft.com/office/officeart/2005/8/layout/radial2"/>
    <dgm:cxn modelId="{867281EC-3803-41F4-9415-2A7F181B9853}" type="presOf" srcId="{1A2B1507-0F64-4F9A-AAFC-8340E88976FA}" destId="{3F7569C2-52AF-426A-BE35-AE668B808124}" srcOrd="0" destOrd="0" presId="urn:microsoft.com/office/officeart/2005/8/layout/radial2"/>
    <dgm:cxn modelId="{BB088310-AEBD-4712-852E-5DDBB15C9F8B}" type="presOf" srcId="{B956B26F-7E97-44EF-A0EC-1DF141F7DC95}" destId="{9D8137BC-6C6D-4EC0-91D6-C39B84821CD6}" srcOrd="0" destOrd="0" presId="urn:microsoft.com/office/officeart/2005/8/layout/radial2"/>
    <dgm:cxn modelId="{B421F1D3-834B-4891-ADCA-3DDA9B18BFF9}" srcId="{F271BF34-18CE-4199-8EE8-3D1D727529B8}" destId="{658875FC-90D2-4C5A-88C7-D81422C15CB8}" srcOrd="0" destOrd="0" parTransId="{CFED0AA5-C1E2-4C44-AB3F-E88A63D98DE4}" sibTransId="{31BF79E5-7755-463A-89FA-D294B3A614A2}"/>
    <dgm:cxn modelId="{5322E489-A58D-4859-AA6C-7DA06AC08086}" srcId="{B956B26F-7E97-44EF-A0EC-1DF141F7DC95}" destId="{F271BF34-18CE-4199-8EE8-3D1D727529B8}" srcOrd="2" destOrd="0" parTransId="{64958525-4F91-4A4E-8CB1-40E54774CE04}" sibTransId="{85DE5FE9-FD12-4F10-B1D6-BCEF57F203E9}"/>
    <dgm:cxn modelId="{08CFD43D-F4E8-4828-B710-571CBEECF18A}" type="presOf" srcId="{AE4CDAFC-A646-4150-8A1D-3467DE13F86A}" destId="{B1FF29CC-0283-459C-8C91-63B7C103DBA9}" srcOrd="0" destOrd="0" presId="urn:microsoft.com/office/officeart/2005/8/layout/radial2"/>
    <dgm:cxn modelId="{49A3E920-A995-45D2-97D4-87C83D45DF50}" srcId="{B956B26F-7E97-44EF-A0EC-1DF141F7DC95}" destId="{AE4CDAFC-A646-4150-8A1D-3467DE13F86A}" srcOrd="0" destOrd="0" parTransId="{1AF803CD-E4C0-44AA-BBED-586C0B97639F}" sibTransId="{D18D169D-7A3F-4C12-B2D5-3893A63ABC6E}"/>
    <dgm:cxn modelId="{42535A61-DE6C-462B-959A-76BD5EF644EF}" type="presOf" srcId="{A1E2A5FE-1AED-4534-A2AB-6790C463AA76}" destId="{8CA8037F-6BE0-4F3E-B4C9-961E9984B54D}" srcOrd="0" destOrd="0" presId="urn:microsoft.com/office/officeart/2005/8/layout/radial2"/>
    <dgm:cxn modelId="{3031F334-83BD-4E78-ACF5-C919E838D26C}" type="presOf" srcId="{C334E7F3-C0FC-4275-9C3D-D9C4B3D0B17C}" destId="{405D0D8F-AFF3-4858-9043-B7473A1A4697}" srcOrd="0" destOrd="0" presId="urn:microsoft.com/office/officeart/2005/8/layout/radial2"/>
    <dgm:cxn modelId="{805282A3-B7AA-4E8E-9C08-1108D7B87310}" srcId="{A1E2A5FE-1AED-4534-A2AB-6790C463AA76}" destId="{85F1F1EE-33D5-494E-BA40-0953746B099B}" srcOrd="0" destOrd="0" parTransId="{B5ABC541-FD2E-45FA-8C7C-7E59AD3E14B1}" sibTransId="{BEAB0334-E29A-4CA3-9B4D-2D44B8CC941D}"/>
    <dgm:cxn modelId="{302F6E0E-2A08-4B4D-B930-5C0E8F0E0848}" srcId="{B956B26F-7E97-44EF-A0EC-1DF141F7DC95}" destId="{A1E2A5FE-1AED-4534-A2AB-6790C463AA76}" srcOrd="1" destOrd="0" parTransId="{1A2B1507-0F64-4F9A-AAFC-8340E88976FA}" sibTransId="{84CE0D05-2876-4180-B048-953DECA952F8}"/>
    <dgm:cxn modelId="{092F3163-BAAB-418D-87F8-AC4A658ACB04}" type="presOf" srcId="{658875FC-90D2-4C5A-88C7-D81422C15CB8}" destId="{BA2B7D1E-6F86-4459-B8F0-54E5254459F5}" srcOrd="0" destOrd="0" presId="urn:microsoft.com/office/officeart/2005/8/layout/radial2"/>
    <dgm:cxn modelId="{D5AE1D42-B819-4E02-AC43-CF1D509B25E3}" srcId="{AE4CDAFC-A646-4150-8A1D-3467DE13F86A}" destId="{C334E7F3-C0FC-4275-9C3D-D9C4B3D0B17C}" srcOrd="0" destOrd="0" parTransId="{2018E588-BC55-4AA9-A11E-1F043868511B}" sibTransId="{D4803DC2-E2EF-4CE6-99D7-BDF1AA72B80E}"/>
    <dgm:cxn modelId="{DC19B626-4971-4D97-91D0-F7CC41C581C0}" type="presOf" srcId="{64958525-4F91-4A4E-8CB1-40E54774CE04}" destId="{7CDE9BDC-5802-4CE5-AF96-F23D7C27B30A}" srcOrd="0" destOrd="0" presId="urn:microsoft.com/office/officeart/2005/8/layout/radial2"/>
    <dgm:cxn modelId="{0C9246A4-8661-45CB-8EBE-4C22AD09AD27}" type="presOf" srcId="{1AF803CD-E4C0-44AA-BBED-586C0B97639F}" destId="{DC9A8E0C-7090-49DA-A332-4C9CA0716DE2}" srcOrd="0" destOrd="0" presId="urn:microsoft.com/office/officeart/2005/8/layout/radial2"/>
    <dgm:cxn modelId="{0265A011-BBCC-48E1-AE6C-ADF9FD56B142}" type="presOf" srcId="{F271BF34-18CE-4199-8EE8-3D1D727529B8}" destId="{D73680CB-3A4A-41F8-AB58-4F7D42D4E0D1}" srcOrd="0" destOrd="0" presId="urn:microsoft.com/office/officeart/2005/8/layout/radial2"/>
    <dgm:cxn modelId="{F7BB5996-E94B-42C3-8055-1357EED44B4F}" type="presParOf" srcId="{9D8137BC-6C6D-4EC0-91D6-C39B84821CD6}" destId="{7E28BFAB-AD27-402F-AE44-066851E92675}" srcOrd="0" destOrd="0" presId="urn:microsoft.com/office/officeart/2005/8/layout/radial2"/>
    <dgm:cxn modelId="{751C86D2-4908-49CF-BB96-8C0FAA60173A}" type="presParOf" srcId="{7E28BFAB-AD27-402F-AE44-066851E92675}" destId="{0B86120F-09C4-4A92-B81A-7D62042B3832}" srcOrd="0" destOrd="0" presId="urn:microsoft.com/office/officeart/2005/8/layout/radial2"/>
    <dgm:cxn modelId="{9F415C66-D506-45E9-8A1B-36B5691494F4}" type="presParOf" srcId="{0B86120F-09C4-4A92-B81A-7D62042B3832}" destId="{268606E5-3203-4D5B-AE44-FBEF55F33253}" srcOrd="0" destOrd="0" presId="urn:microsoft.com/office/officeart/2005/8/layout/radial2"/>
    <dgm:cxn modelId="{1E5E0669-AD1A-46AC-8633-12C1C12A960F}" type="presParOf" srcId="{0B86120F-09C4-4A92-B81A-7D62042B3832}" destId="{24CF7359-045C-410A-8F5A-F8C406DFFE60}" srcOrd="1" destOrd="0" presId="urn:microsoft.com/office/officeart/2005/8/layout/radial2"/>
    <dgm:cxn modelId="{9303F2DC-1D24-43B4-9630-C0634D5822F8}" type="presParOf" srcId="{7E28BFAB-AD27-402F-AE44-066851E92675}" destId="{DC9A8E0C-7090-49DA-A332-4C9CA0716DE2}" srcOrd="1" destOrd="0" presId="urn:microsoft.com/office/officeart/2005/8/layout/radial2"/>
    <dgm:cxn modelId="{621A167B-413C-4CEF-8CDB-5610FAC37591}" type="presParOf" srcId="{7E28BFAB-AD27-402F-AE44-066851E92675}" destId="{4C40EF3D-101C-47DB-A6D1-FDBB28DE88E2}" srcOrd="2" destOrd="0" presId="urn:microsoft.com/office/officeart/2005/8/layout/radial2"/>
    <dgm:cxn modelId="{21AE9742-FF0B-47EB-BD4C-B4B8BF61DCE4}" type="presParOf" srcId="{4C40EF3D-101C-47DB-A6D1-FDBB28DE88E2}" destId="{B1FF29CC-0283-459C-8C91-63B7C103DBA9}" srcOrd="0" destOrd="0" presId="urn:microsoft.com/office/officeart/2005/8/layout/radial2"/>
    <dgm:cxn modelId="{89A635B1-75DE-4889-827B-B9E1A79D52E5}" type="presParOf" srcId="{4C40EF3D-101C-47DB-A6D1-FDBB28DE88E2}" destId="{405D0D8F-AFF3-4858-9043-B7473A1A4697}" srcOrd="1" destOrd="0" presId="urn:microsoft.com/office/officeart/2005/8/layout/radial2"/>
    <dgm:cxn modelId="{7ECD85B1-9FCB-4293-8507-C2622513B201}" type="presParOf" srcId="{7E28BFAB-AD27-402F-AE44-066851E92675}" destId="{3F7569C2-52AF-426A-BE35-AE668B808124}" srcOrd="3" destOrd="0" presId="urn:microsoft.com/office/officeart/2005/8/layout/radial2"/>
    <dgm:cxn modelId="{7DCA3B0F-19E2-4FD3-A094-EF15E4AB1E8A}" type="presParOf" srcId="{7E28BFAB-AD27-402F-AE44-066851E92675}" destId="{4E3EF015-3387-48F2-ACA8-28A05B92ED74}" srcOrd="4" destOrd="0" presId="urn:microsoft.com/office/officeart/2005/8/layout/radial2"/>
    <dgm:cxn modelId="{87317BC5-CEFF-43F3-BF17-1BAF4E31F627}" type="presParOf" srcId="{4E3EF015-3387-48F2-ACA8-28A05B92ED74}" destId="{8CA8037F-6BE0-4F3E-B4C9-961E9984B54D}" srcOrd="0" destOrd="0" presId="urn:microsoft.com/office/officeart/2005/8/layout/radial2"/>
    <dgm:cxn modelId="{A22D7082-E808-4711-A4F2-0C9D09011A3A}" type="presParOf" srcId="{4E3EF015-3387-48F2-ACA8-28A05B92ED74}" destId="{B274496A-46CE-4416-87AD-B97BDE4300F7}" srcOrd="1" destOrd="0" presId="urn:microsoft.com/office/officeart/2005/8/layout/radial2"/>
    <dgm:cxn modelId="{534D21EA-62FE-4959-8C03-A7C2BA1AE9CA}" type="presParOf" srcId="{7E28BFAB-AD27-402F-AE44-066851E92675}" destId="{7CDE9BDC-5802-4CE5-AF96-F23D7C27B30A}" srcOrd="5" destOrd="0" presId="urn:microsoft.com/office/officeart/2005/8/layout/radial2"/>
    <dgm:cxn modelId="{1CB714CC-727D-450B-91C6-863151AE0829}" type="presParOf" srcId="{7E28BFAB-AD27-402F-AE44-066851E92675}" destId="{BB9569F8-111E-49F3-ADD1-E44AD70742EB}" srcOrd="6" destOrd="0" presId="urn:microsoft.com/office/officeart/2005/8/layout/radial2"/>
    <dgm:cxn modelId="{B32D8279-195D-4408-8FAC-E157E10A21C0}" type="presParOf" srcId="{BB9569F8-111E-49F3-ADD1-E44AD70742EB}" destId="{D73680CB-3A4A-41F8-AB58-4F7D42D4E0D1}" srcOrd="0" destOrd="0" presId="urn:microsoft.com/office/officeart/2005/8/layout/radial2"/>
    <dgm:cxn modelId="{E03BE5A8-4EFF-4B0C-9EA1-0CDDCFEA0929}" type="presParOf" srcId="{BB9569F8-111E-49F3-ADD1-E44AD70742EB}" destId="{BA2B7D1E-6F86-4459-B8F0-54E5254459F5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0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200024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Школьная научно-практическая конференция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: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b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 поисках необычного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dirty="0" smtClean="0"/>
              <a:t>Обучающий модуль</a:t>
            </a:r>
          </a:p>
        </p:txBody>
      </p:sp>
      <p:pic>
        <p:nvPicPr>
          <p:cNvPr id="1033" name="Picture 9" descr="http://komp-r.ucoz.ru/_ph/15/3000856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689" r="19828"/>
          <a:stretch>
            <a:fillRect/>
          </a:stretch>
        </p:blipFill>
        <p:spPr bwMode="auto">
          <a:xfrm>
            <a:off x="142844" y="3944599"/>
            <a:ext cx="1857388" cy="2341897"/>
          </a:xfrm>
          <a:prstGeom prst="rect">
            <a:avLst/>
          </a:prstGeom>
          <a:noFill/>
        </p:spPr>
      </p:pic>
      <p:pic>
        <p:nvPicPr>
          <p:cNvPr id="11" name="Рисунок 10" descr="http://www.playcast.ru/uploads/2016/01/09/16741526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92" y="0"/>
            <a:ext cx="2143108" cy="2285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Специальные методики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000108"/>
            <a:ext cx="8229600" cy="254318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Методика «Познавательная потребность» предложена В. С. Юркевичем и предназначена для учителей, которые на основе наблюдений и бесед с другими учителями, с родителями школьников должны выбрать ответы на вопросы анкеты</a:t>
            </a:r>
          </a:p>
        </p:txBody>
      </p:sp>
      <p:pic>
        <p:nvPicPr>
          <p:cNvPr id="23554" name="Picture 2" descr="http://aproekt.ucoz.net/1/12.0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98" y="3286124"/>
            <a:ext cx="4143404" cy="34456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Специальные методики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401080" cy="2471742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Методика диагностики социально-психологических установок личности в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мотивационно-потребностной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сфере О.Ф.Потемкиной состоит из 80 вопросов, дающих ответы на вопросы "Что важно в жизни?" </a:t>
            </a:r>
          </a:p>
          <a:p>
            <a:endParaRPr lang="ru-RU" dirty="0"/>
          </a:p>
        </p:txBody>
      </p:sp>
      <p:pic>
        <p:nvPicPr>
          <p:cNvPr id="4" name="Рисунок 3" descr="графическое изображение, тест Потемкиной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6050" y="3929066"/>
            <a:ext cx="3357586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Специальные методики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11442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Методика «Мотивация успеха и боязнь неудачи»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предложена А. А.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Реаном</a:t>
            </a:r>
            <a:endParaRPr lang="ru-RU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https://thumbs.dreamstime.com/z/sad-white-d-man-red-falling-down-arrow-crisis-concept-render-illustration-44752667.jpg"/>
          <p:cNvPicPr>
            <a:picLocks noChangeAspect="1" noChangeArrowheads="1"/>
          </p:cNvPicPr>
          <p:nvPr/>
        </p:nvPicPr>
        <p:blipFill>
          <a:blip r:embed="rId2"/>
          <a:srcRect l="11763" t="9544" r="15044" b="11001"/>
          <a:stretch>
            <a:fillRect/>
          </a:stretch>
        </p:blipFill>
        <p:spPr bwMode="auto">
          <a:xfrm>
            <a:off x="3071802" y="2928934"/>
            <a:ext cx="2892689" cy="33575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Специальные методики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75723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Цветовой тест М.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Люшера</a:t>
            </a:r>
            <a:endParaRPr lang="ru-RU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https://mederia.ru/wp-content/uploads/2017/05/lush-1.jpg"/>
          <p:cNvPicPr>
            <a:picLocks noChangeAspect="1" noChangeArrowheads="1"/>
          </p:cNvPicPr>
          <p:nvPr/>
        </p:nvPicPr>
        <p:blipFill>
          <a:blip r:embed="rId2"/>
          <a:srcRect l="1786" t="21429" r="1785" b="1785"/>
          <a:stretch>
            <a:fillRect/>
          </a:stretch>
        </p:blipFill>
        <p:spPr bwMode="auto">
          <a:xfrm>
            <a:off x="2071670" y="2500306"/>
            <a:ext cx="4786346" cy="3811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Приемы работы с метафорическими картами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900370"/>
          </a:xfrm>
        </p:spPr>
        <p:txBody>
          <a:bodyPr>
            <a:normAutofit/>
          </a:bodyPr>
          <a:lstStyle/>
          <a:p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Целеполагание</a:t>
            </a:r>
            <a:endParaRPr lang="ru-RU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Преграды и возможности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 «до» и «после» написания работы (защиты)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pic>
        <p:nvPicPr>
          <p:cNvPr id="19458" name="Picture 2" descr="https://informa24.ru/wp-content/uploads/2017/01/oh-cardsru-metaforicheskie-associativnye-karty-2011.jpg"/>
          <p:cNvPicPr>
            <a:picLocks noChangeAspect="1" noChangeArrowheads="1"/>
          </p:cNvPicPr>
          <p:nvPr/>
        </p:nvPicPr>
        <p:blipFill>
          <a:blip r:embed="rId2"/>
          <a:srcRect l="3606" t="4630" r="841" b="12036"/>
          <a:stretch>
            <a:fillRect/>
          </a:stretch>
        </p:blipFill>
        <p:spPr bwMode="auto">
          <a:xfrm>
            <a:off x="2143108" y="3286123"/>
            <a:ext cx="4572032" cy="3105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786874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Наблюдаем за выполнением заданий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214422"/>
            <a:ext cx="8229600" cy="3400436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 сделал ментальную карту по проблеме?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 написал творческую работу?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 отнесся к предложению написать работу и выступить на конференции?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 работает с источниками информации? Готов ли работать с печатными источниками?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https://ds04.infourok.ru/uploads/ex/1236/0000c1fd-bfe1b8f4/img15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500" t="5167" r="13460" b="5280"/>
          <a:stretch>
            <a:fillRect/>
          </a:stretch>
        </p:blipFill>
        <p:spPr bwMode="auto">
          <a:xfrm>
            <a:off x="3214678" y="4214818"/>
            <a:ext cx="2643206" cy="24990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14290"/>
            <a:ext cx="9001156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Оцениваем «продукты деятельности»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85786" y="1600201"/>
            <a:ext cx="7901014" cy="325756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Реферат на уроке (как получает задание, как защищает, сколькими и какими источниками воспользовался, нашел ли интересные факты, способы подачи…)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Творческие работы по предмету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Успехи по другим дисциплинам (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межпредметные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исследования)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30" name="Picture 6" descr="https://25mb.ru/img/picture/Oct/10/7b0ec2c92f6a572ddce2268cdec5c08e/4.jpg"/>
          <p:cNvPicPr>
            <a:picLocks noChangeAspect="1" noChangeArrowheads="1"/>
          </p:cNvPicPr>
          <p:nvPr/>
        </p:nvPicPr>
        <p:blipFill>
          <a:blip r:embed="rId2"/>
          <a:srcRect l="7894" r="13165"/>
          <a:stretch>
            <a:fillRect/>
          </a:stretch>
        </p:blipFill>
        <p:spPr bwMode="auto">
          <a:xfrm>
            <a:off x="6265148" y="4286256"/>
            <a:ext cx="2878852" cy="24288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Наблюдаем за работой на уроке</a:t>
            </a:r>
            <a:b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Мотивация? 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28674" name="Picture 2" descr="https://2.bp.blogspot.com/-AGeniCMqlHQ/WOmaTidHdQI/AAAAAAAACGM/XjHMICavXq8u2Pf6-99saoQBEyVdb6x6QCLcB/s1600/man_teacher_helping_400_clr_1261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2061473"/>
            <a:ext cx="3905254" cy="44631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429684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Как мотивировать педагога? ученика?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472518" cy="111442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Тайм-менеджмент для ученика («детский» вариант) и педагога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8" name="Picture 2" descr="http://powerpoint.su/_ld/1/148_figure_juggling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2428868"/>
            <a:ext cx="2857500" cy="4762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Как мотивировать педагога? ученика?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042982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«Зайки» и «Коршуны»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2" name="Picture 2" descr="http://download.photo-sj.ru/images/%D1%81%D0%BA%D0%B0%D1%87%D0%B0%D1%82%D1%8C%20%D0%BA%D0%B0%D1%80%D1%82%D0%B8%D0%BD%D0%BA%D0%B8%20%D0%B7%D0%B0%D0%B9%D0%BA%D0%B8/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2643182"/>
            <a:ext cx="3214710" cy="3074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6" name="Picture 6" descr="http://john-gould.ucoz.ru/_ph/2/47704128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2357430"/>
            <a:ext cx="2559836" cy="3571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Как будем работать?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14678" y="1928802"/>
            <a:ext cx="5543560" cy="3328998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Режим занятий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Особенности взаимодействия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Домашнее задание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Анкета самоанализа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http://vitalyzr.com/dev/wp-content/uploads/2016/06/checkmark-man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1928802"/>
            <a:ext cx="2982393" cy="35004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Как мотивировать педагога? ученика?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928670"/>
            <a:ext cx="8229600" cy="4525963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Задание (для педагога и для ученика)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Напишите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 проблем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которые Вас волнуют (помогали, спорили, коснулась Вас…)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Напишите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 тем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которые Вас интересуют (читали, 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Google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книги, лекции, спрашивали знакомых…)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Напишите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Ваших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навыков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от широких (выращиваю овощи на огороде) до конкретных (умею составлять тезисы статьи)</a:t>
            </a:r>
          </a:p>
          <a:p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0" name="Picture 2" descr="https://freelance.ru/img/portfolio/pics/00/15/B7/14231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5079026"/>
            <a:ext cx="4286280" cy="17789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Как мотивировать педагога? ученика?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400304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Задание. Напишите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 событий/встреч/опытов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которые на Вас повлияли/запомнились, стали уроком. Выбирайте те, которые вспоминаете с радостью и/или благодарностью, даже если были сложными.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6" name="Picture 2" descr="http://andreevaevgeniya.ru/wp-content/uploads/2015/12/18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3000372"/>
            <a:ext cx="4000500" cy="4000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Как мотивировать педагога? ученика?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54318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Вопросы и честные ответы (зачем мне это нужно? Что я получу для себя? Почему я буду это делать хорошо?)</a:t>
            </a:r>
          </a:p>
          <a:p>
            <a:endParaRPr lang="ru-RU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Как мне создать условия для успеха?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4" name="Picture 2" descr="https://thumbs.dreamstime.com/z/3d-person-statistics-improvement-25574225.jpg"/>
          <p:cNvPicPr>
            <a:picLocks noChangeAspect="1" noChangeArrowheads="1"/>
          </p:cNvPicPr>
          <p:nvPr/>
        </p:nvPicPr>
        <p:blipFill>
          <a:blip r:embed="rId2"/>
          <a:srcRect l="10851" t="20191" r="8542" b="18138"/>
          <a:stretch>
            <a:fillRect/>
          </a:stretch>
        </p:blipFill>
        <p:spPr bwMode="auto">
          <a:xfrm>
            <a:off x="5072066" y="4214818"/>
            <a:ext cx="3714776" cy="24288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 l="21333" t="17595" r="20956" b="13815"/>
          <a:stretch>
            <a:fillRect/>
          </a:stretch>
        </p:blipFill>
        <p:spPr bwMode="auto">
          <a:xfrm>
            <a:off x="214282" y="142852"/>
            <a:ext cx="8715436" cy="671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Метод фокальных объектов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2285992"/>
            <a:ext cx="4471990" cy="2400304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 поиска новых идей путем присоединения к исходному объекту свойств или признаков случайных объектов.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http://nashashcola.ru/wp-content/uploads/2015/06/Metod_fokalnyh_obektov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2" y="1142984"/>
            <a:ext cx="3773482" cy="5240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Кристаллы / литература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85720" y="1214422"/>
          <a:ext cx="8572529" cy="5400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7064"/>
                <a:gridCol w="1151948"/>
                <a:gridCol w="1857400"/>
                <a:gridCol w="1678787"/>
                <a:gridCol w="160733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Кристаллы </a:t>
                      </a:r>
                      <a:endParaRPr lang="ru-RU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Литература 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 smtClean="0"/>
                        <a:t>Художе-ственная</a:t>
                      </a:r>
                      <a:r>
                        <a:rPr lang="ru-RU" dirty="0" smtClean="0"/>
                        <a:t> 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Фантастика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Детская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Музыкальная 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Друза (сросшиеся)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Роман-тическая</a:t>
                      </a:r>
                      <a:r>
                        <a:rPr lang="ru-RU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Космическая</a:t>
                      </a:r>
                      <a:r>
                        <a:rPr lang="ru-RU" baseline="0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Интересная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Ноты 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Жеода (с пустотами)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Истори-ческая</a:t>
                      </a:r>
                      <a:r>
                        <a:rPr lang="ru-RU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Научная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Доступная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Музыкальная грамота 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Монокристаллы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Лириче-ская</a:t>
                      </a:r>
                      <a:r>
                        <a:rPr lang="ru-RU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Подростковая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Иллюстриро-ванная</a:t>
                      </a:r>
                      <a:r>
                        <a:rPr lang="ru-RU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Музыкальный язык 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Самовыращенные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Эпичес-кая</a:t>
                      </a:r>
                      <a:r>
                        <a:rPr lang="ru-RU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Современная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Красочная</a:t>
                      </a:r>
                      <a:r>
                        <a:rPr lang="ru-RU" baseline="0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Классическая музыка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Разноцветные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Элеги-ческая</a:t>
                      </a:r>
                      <a:r>
                        <a:rPr lang="ru-RU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Предсказание будущего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Научно-популярная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Биографии композиторов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Идеальные (как </a:t>
                      </a:r>
                      <a:r>
                        <a:rPr lang="ru-RU" dirty="0" err="1" smtClean="0"/>
                        <a:t>матем.объект</a:t>
                      </a:r>
                      <a:r>
                        <a:rPr lang="ru-RU" dirty="0" smtClean="0"/>
                        <a:t>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Художес-твенный</a:t>
                      </a:r>
                      <a:r>
                        <a:rPr lang="ru-RU" dirty="0" smtClean="0"/>
                        <a:t> образ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Мифологическая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Занимательная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Мажор и минор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Овал 4"/>
          <p:cNvSpPr/>
          <p:nvPr/>
        </p:nvSpPr>
        <p:spPr>
          <a:xfrm>
            <a:off x="2357422" y="5715016"/>
            <a:ext cx="1428760" cy="8572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214282" y="2357430"/>
            <a:ext cx="2071702" cy="6429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285720" y="3000372"/>
            <a:ext cx="2143140" cy="7143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285720" y="3714752"/>
            <a:ext cx="1857388" cy="6429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3714744" y="2285992"/>
            <a:ext cx="1428760" cy="71438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357158" y="4857760"/>
            <a:ext cx="1500198" cy="857256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3714744" y="3071810"/>
            <a:ext cx="1428760" cy="71438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285720" y="4357694"/>
            <a:ext cx="2000264" cy="500066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5572132" y="2285992"/>
            <a:ext cx="1428760" cy="857256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5572132" y="3643314"/>
            <a:ext cx="1428760" cy="857256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5500694" y="4929198"/>
            <a:ext cx="1428760" cy="857256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5500694" y="5715016"/>
            <a:ext cx="1785950" cy="571504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285720" y="4143380"/>
            <a:ext cx="2071702" cy="857256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929190" y="4357694"/>
            <a:ext cx="3786214" cy="23574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Выращиваем кристаллы и создаем интересную, иллюстрированную, научно-популярную, занимательную детскую книгу (сайт, игру…)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85720" y="214290"/>
            <a:ext cx="4000528" cy="19288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Кристаллы и математика. Идеальный кристалл и законы математики. Реальный кристалл и законы природы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857752" y="285728"/>
            <a:ext cx="3786214" cy="16430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Кристаллы и научная фантастика. Что из этого может получиться?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7158" y="2357430"/>
            <a:ext cx="3786214" cy="16430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Фантастический мир –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мир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кристаллов, мир, созданный природой на Земле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000628" y="2143116"/>
            <a:ext cx="3786214" cy="19288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Художественный образ – вид кристалла (метафорически, обоснование, аналогия)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28596" y="4357694"/>
            <a:ext cx="3786214" cy="1857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Исторический образ (событие) – вид кристалла (метафорически, обоснование, аналогия)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Метод фокальных объектов</a:t>
            </a:r>
            <a:endParaRPr kumimoji="0" lang="ru-RU" sz="4400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>
          <a:xfrm>
            <a:off x="500034" y="1428736"/>
            <a:ext cx="4471990" cy="71438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Практикуем!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2857488" y="150017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Выноска со стрелкой вправо 4"/>
          <p:cNvSpPr/>
          <p:nvPr/>
        </p:nvSpPr>
        <p:spPr>
          <a:xfrm>
            <a:off x="500034" y="2857496"/>
            <a:ext cx="3071834" cy="1214446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Что совершенствуем?</a:t>
            </a:r>
            <a:endParaRPr lang="ru-RU" dirty="0"/>
          </a:p>
        </p:txBody>
      </p:sp>
      <p:sp>
        <p:nvSpPr>
          <p:cNvPr id="6" name="Выноска со стрелкой вниз 5"/>
          <p:cNvSpPr/>
          <p:nvPr/>
        </p:nvSpPr>
        <p:spPr>
          <a:xfrm>
            <a:off x="2143108" y="4857760"/>
            <a:ext cx="2571768" cy="928694"/>
          </a:xfrm>
          <a:prstGeom prst="downArrow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Возможные варианты</a:t>
            </a:r>
            <a:endParaRPr lang="ru-RU" dirty="0"/>
          </a:p>
        </p:txBody>
      </p:sp>
      <p:sp>
        <p:nvSpPr>
          <p:cNvPr id="7" name="Выноска со стрелкой влево 6"/>
          <p:cNvSpPr/>
          <p:nvPr/>
        </p:nvSpPr>
        <p:spPr>
          <a:xfrm>
            <a:off x="3286116" y="5715016"/>
            <a:ext cx="2928958" cy="928694"/>
          </a:xfrm>
          <a:prstGeom prst="leftArrow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Приоритетные решения</a:t>
            </a:r>
          </a:p>
          <a:p>
            <a:pPr algn="ctr"/>
            <a:endParaRPr lang="ru-RU" dirty="0"/>
          </a:p>
        </p:txBody>
      </p:sp>
      <p:pic>
        <p:nvPicPr>
          <p:cNvPr id="1026" name="Picture 2" descr="http://photo.elsoar.com/wp-content/images/3D-Person-with-Idea-concept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71604" y="5643578"/>
            <a:ext cx="1619229" cy="12144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142852"/>
            <a:ext cx="8401080" cy="100010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Пример использования проективных карт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5362" name="Picture 2" descr="C:\Users\user\Desktop\арт-терапия\колоды МАК\1metaforicheskie_assotsiativnye_karty_morena\MORENA\06.jpg"/>
          <p:cNvPicPr>
            <a:picLocks noChangeAspect="1" noChangeArrowheads="1"/>
          </p:cNvPicPr>
          <p:nvPr/>
        </p:nvPicPr>
        <p:blipFill>
          <a:blip r:embed="rId2" cstate="print"/>
          <a:srcRect t="33304" r="71140" b="36643"/>
          <a:stretch>
            <a:fillRect/>
          </a:stretch>
        </p:blipFill>
        <p:spPr bwMode="auto">
          <a:xfrm>
            <a:off x="285720" y="1357298"/>
            <a:ext cx="1744653" cy="2500330"/>
          </a:xfrm>
          <a:prstGeom prst="rect">
            <a:avLst/>
          </a:prstGeom>
          <a:noFill/>
        </p:spPr>
      </p:pic>
      <p:pic>
        <p:nvPicPr>
          <p:cNvPr id="15363" name="Picture 3" descr="C:\Users\user\Desktop\арт-терапия\колоды МАК\1metaforicheskie_assotsiativnye_karty_morena\MORENA\07.jpg"/>
          <p:cNvPicPr>
            <a:picLocks noChangeAspect="1" noChangeArrowheads="1"/>
          </p:cNvPicPr>
          <p:nvPr/>
        </p:nvPicPr>
        <p:blipFill>
          <a:blip r:embed="rId3" cstate="print"/>
          <a:srcRect l="32537" t="31968" r="38970" b="37978"/>
          <a:stretch>
            <a:fillRect/>
          </a:stretch>
        </p:blipFill>
        <p:spPr bwMode="auto">
          <a:xfrm>
            <a:off x="2428860" y="1357298"/>
            <a:ext cx="1785950" cy="2592509"/>
          </a:xfrm>
          <a:prstGeom prst="rect">
            <a:avLst/>
          </a:prstGeom>
          <a:noFill/>
        </p:spPr>
      </p:pic>
      <p:pic>
        <p:nvPicPr>
          <p:cNvPr id="15364" name="Picture 4" descr="C:\Users\user\Desktop\арт-терапия\колоды МАК\1metaforicheskie_assotsiativnye_karty_morena\MORENA\07.jpg"/>
          <p:cNvPicPr>
            <a:picLocks noChangeAspect="1" noChangeArrowheads="1"/>
          </p:cNvPicPr>
          <p:nvPr/>
        </p:nvPicPr>
        <p:blipFill>
          <a:blip r:embed="rId4" cstate="print"/>
          <a:srcRect l="33456" r="38970" b="69368"/>
          <a:stretch>
            <a:fillRect/>
          </a:stretch>
        </p:blipFill>
        <p:spPr bwMode="auto">
          <a:xfrm>
            <a:off x="4500562" y="1285860"/>
            <a:ext cx="1682135" cy="2571768"/>
          </a:xfrm>
          <a:prstGeom prst="rect">
            <a:avLst/>
          </a:prstGeom>
          <a:noFill/>
        </p:spPr>
      </p:pic>
      <p:pic>
        <p:nvPicPr>
          <p:cNvPr id="15365" name="Picture 5" descr="C:\Users\user\Desktop\арт-терапия\колоды МАК\1metaforicheskie_assotsiativnye_karty_morena\MORENA\09.jpg"/>
          <p:cNvPicPr>
            <a:picLocks noChangeAspect="1" noChangeArrowheads="1"/>
          </p:cNvPicPr>
          <p:nvPr/>
        </p:nvPicPr>
        <p:blipFill>
          <a:blip r:embed="rId5" cstate="print"/>
          <a:srcRect l="1286" r="6801" b="68700"/>
          <a:stretch>
            <a:fillRect/>
          </a:stretch>
        </p:blipFill>
        <p:spPr bwMode="auto">
          <a:xfrm>
            <a:off x="285720" y="3857628"/>
            <a:ext cx="6000792" cy="2812340"/>
          </a:xfrm>
          <a:prstGeom prst="rect">
            <a:avLst/>
          </a:prstGeom>
          <a:noFill/>
        </p:spPr>
      </p:pic>
      <p:pic>
        <p:nvPicPr>
          <p:cNvPr id="15366" name="Picture 6" descr="C:\Users\user\Desktop\арт-терапия\колоды МАК\1metaforicheskie_assotsiativnye_karty_morena\MORENA\10.jpg"/>
          <p:cNvPicPr>
            <a:picLocks noChangeAspect="1" noChangeArrowheads="1"/>
          </p:cNvPicPr>
          <p:nvPr/>
        </p:nvPicPr>
        <p:blipFill>
          <a:blip r:embed="rId6" cstate="print"/>
          <a:srcRect l="32169" t="668" r="39338" b="69947"/>
          <a:stretch>
            <a:fillRect/>
          </a:stretch>
        </p:blipFill>
        <p:spPr bwMode="auto">
          <a:xfrm>
            <a:off x="6429388" y="1285860"/>
            <a:ext cx="1761596" cy="2500330"/>
          </a:xfrm>
          <a:prstGeom prst="rect">
            <a:avLst/>
          </a:prstGeom>
          <a:noFill/>
        </p:spPr>
      </p:pic>
      <p:pic>
        <p:nvPicPr>
          <p:cNvPr id="15367" name="Picture 7" descr="C:\Users\user\Desktop\арт-терапия\колоды МАК\1metaforicheskie_assotsiativnye_karty_morena\MORENA\02.jpg"/>
          <p:cNvPicPr>
            <a:picLocks noChangeAspect="1" noChangeArrowheads="1"/>
          </p:cNvPicPr>
          <p:nvPr/>
        </p:nvPicPr>
        <p:blipFill>
          <a:blip r:embed="rId7" cstate="print"/>
          <a:srcRect l="1145" t="33303" r="70221" b="36643"/>
          <a:stretch>
            <a:fillRect/>
          </a:stretch>
        </p:blipFill>
        <p:spPr bwMode="auto">
          <a:xfrm>
            <a:off x="6357950" y="3857628"/>
            <a:ext cx="1928810" cy="27860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274638"/>
            <a:ext cx="8229600" cy="136841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Работа с метафорическими картами</a:t>
            </a:r>
            <a:endParaRPr kumimoji="0" lang="ru-RU" sz="4400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Рисунок 2" descr="D:\арт-терапия\колоды МАК\сезам\1.jpg"/>
          <p:cNvPicPr/>
          <p:nvPr/>
        </p:nvPicPr>
        <p:blipFill>
          <a:blip r:embed="rId2" cstate="print"/>
          <a:srcRect l="53660" t="50230" r="3253" b="5269"/>
          <a:stretch>
            <a:fillRect/>
          </a:stretch>
        </p:blipFill>
        <p:spPr bwMode="auto">
          <a:xfrm>
            <a:off x="357158" y="2357430"/>
            <a:ext cx="2571768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42910" y="1714488"/>
            <a:ext cx="48764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«Препятствия и возможности»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D:\арт-терапия\колоды МАК\сезам\3.jpg"/>
          <p:cNvPicPr/>
          <p:nvPr/>
        </p:nvPicPr>
        <p:blipFill>
          <a:blip r:embed="rId3" cstate="print"/>
          <a:srcRect l="52779" t="51861" r="3694" b="3433"/>
          <a:stretch>
            <a:fillRect/>
          </a:stretch>
        </p:blipFill>
        <p:spPr bwMode="auto">
          <a:xfrm>
            <a:off x="3071802" y="2357430"/>
            <a:ext cx="2585901" cy="391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арт-терапия\колоды МАК\сезам\3.jpg"/>
          <p:cNvPicPr/>
          <p:nvPr/>
        </p:nvPicPr>
        <p:blipFill>
          <a:blip r:embed="rId4" cstate="print"/>
          <a:srcRect l="2323" t="2689" r="53391" b="51752"/>
          <a:stretch>
            <a:fillRect/>
          </a:stretch>
        </p:blipFill>
        <p:spPr bwMode="auto">
          <a:xfrm>
            <a:off x="5643570" y="2428868"/>
            <a:ext cx="2625635" cy="3984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арт-терапия\колоды МАК\сезам\4.jpg"/>
          <p:cNvPicPr/>
          <p:nvPr/>
        </p:nvPicPr>
        <p:blipFill>
          <a:blip r:embed="rId5" cstate="print"/>
          <a:srcRect l="3204" t="50909" r="52950" b="3826"/>
          <a:stretch>
            <a:fillRect/>
          </a:stretch>
        </p:blipFill>
        <p:spPr bwMode="auto">
          <a:xfrm>
            <a:off x="2928926" y="2357430"/>
            <a:ext cx="2593521" cy="3902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кругленный прямоугольник 7"/>
          <p:cNvSpPr/>
          <p:nvPr/>
        </p:nvSpPr>
        <p:spPr>
          <a:xfrm>
            <a:off x="0" y="2285992"/>
            <a:ext cx="9144000" cy="435771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Практикуем!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Работа в парах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Зачем слушать других?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Почему важен модуль? Для кого модуль?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500174"/>
            <a:ext cx="8229600" cy="147161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Три группы умений, характеризующих </a:t>
            </a:r>
          </a:p>
          <a:p>
            <a:pPr algn="ctr"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естественнонаучную грамотность (PISA-2018):</a:t>
            </a:r>
          </a:p>
          <a:p>
            <a:pPr algn="ctr">
              <a:buNone/>
            </a:pPr>
            <a:endParaRPr lang="ru-RU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68215" y="2857496"/>
            <a:ext cx="8661503" cy="34027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Объяснение или описание естественнонаучных явлений на основе имеющихся научных знаний, а также прогнозирование изменений.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Распознавание научных вопросов и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применение методов естественнонаучного исследования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Интерпретация данных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и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использование научных доказательств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для получения выводов.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85728"/>
            <a:ext cx="9001156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Формулируем тему (идею, проблему)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328734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«Проверяем» тему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Надеваем маски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2" name="Picture 2" descr="https://im0-tub-ru.yandex.net/i?id=585aeb178dae43fe60000bd787d84a97-l&amp;n=13"/>
          <p:cNvPicPr>
            <a:picLocks noChangeAspect="1" noChangeArrowheads="1"/>
          </p:cNvPicPr>
          <p:nvPr/>
        </p:nvPicPr>
        <p:blipFill>
          <a:blip r:embed="rId2"/>
          <a:srcRect l="22500" t="3750" r="23124" b="46250"/>
          <a:stretch>
            <a:fillRect/>
          </a:stretch>
        </p:blipFill>
        <p:spPr bwMode="auto">
          <a:xfrm>
            <a:off x="285720" y="2786058"/>
            <a:ext cx="3214710" cy="221704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214414" y="5286388"/>
            <a:ext cx="14061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Ученый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4" name="Picture 4" descr="http://chou-school59.ru/d/961171/d/1408960950_13.png"/>
          <p:cNvPicPr>
            <a:picLocks noChangeAspect="1" noChangeArrowheads="1"/>
          </p:cNvPicPr>
          <p:nvPr/>
        </p:nvPicPr>
        <p:blipFill>
          <a:blip r:embed="rId3"/>
          <a:srcRect l="7721" r="16356" b="51779"/>
          <a:stretch>
            <a:fillRect/>
          </a:stretch>
        </p:blipFill>
        <p:spPr bwMode="auto">
          <a:xfrm>
            <a:off x="3428992" y="2500306"/>
            <a:ext cx="2783386" cy="250033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429124" y="5286388"/>
            <a:ext cx="1338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Ученик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6" name="Picture 6" descr="https://im0-tub-ru.yandex.net/i?id=d06f8b6275735262c378e07066d97525&amp;n=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12" y="2428868"/>
            <a:ext cx="2723554" cy="290512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143768" y="5286388"/>
            <a:ext cx="15191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Эксперт 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Ученый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071678"/>
            <a:ext cx="8229600" cy="4054485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Насколько интересна тема для науки?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Насколько значим вклад ученика и работы в целом?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Актуальна ли тема?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 работа может быть использована?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чем перспективы исследования?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Интересно пообщаться с учеником?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https://im0-tub-ru.yandex.net/i?id=585aeb178dae43fe60000bd787d84a97-l&amp;n=13"/>
          <p:cNvPicPr>
            <a:picLocks noChangeAspect="1" noChangeArrowheads="1"/>
          </p:cNvPicPr>
          <p:nvPr/>
        </p:nvPicPr>
        <p:blipFill>
          <a:blip r:embed="rId2"/>
          <a:srcRect l="22500" t="3750" r="23124" b="46250"/>
          <a:stretch>
            <a:fillRect/>
          </a:stretch>
        </p:blipFill>
        <p:spPr bwMode="auto">
          <a:xfrm>
            <a:off x="428595" y="571480"/>
            <a:ext cx="1968117" cy="13573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Ученик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071678"/>
            <a:ext cx="8229600" cy="4054485"/>
          </a:xfrm>
        </p:spPr>
        <p:txBody>
          <a:bodyPr>
            <a:normAutofit fontScale="92500" lnSpcReduction="10000"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Насколько интересна тема?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Что меня особенно привлекает?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Что может мне помешать хорошо выполнить работу?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какой вуз я хочу поступить после школы?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Какой предмет нравится?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Чем хочу заниматься?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Где работают родители? Чем они могут помочь при исследовании?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 кого смогу попросить помощи?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http://chou-school59.ru/d/961171/d/1408960950_13.png"/>
          <p:cNvPicPr>
            <a:picLocks noChangeAspect="1" noChangeArrowheads="1"/>
          </p:cNvPicPr>
          <p:nvPr/>
        </p:nvPicPr>
        <p:blipFill>
          <a:blip r:embed="rId2" cstate="print"/>
          <a:srcRect l="7721" r="16356" b="51779"/>
          <a:stretch>
            <a:fillRect/>
          </a:stretch>
        </p:blipFill>
        <p:spPr bwMode="auto">
          <a:xfrm>
            <a:off x="428596" y="214290"/>
            <a:ext cx="1857388" cy="1668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Эксперт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071678"/>
            <a:ext cx="8229600" cy="4054485"/>
          </a:xfrm>
        </p:spPr>
        <p:txBody>
          <a:bodyPr>
            <a:normAutofit fontScale="92500" lnSpcReduction="10000"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Соответствует ли тема выбранному направлению, секции?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Верно ли сформулированы цель, задачи, гипотеза? Как соотносятся между собой и с темой исследования?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Логика исследования? Соответствие введения и заключения. Структура работы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Культура оформления? Нет мелочей! 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Соответствие нормам, заявленным в положении?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Компетентность руководителя, наличие консультанта?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6" descr="https://im0-tub-ru.yandex.net/i?id=d06f8b6275735262c378e07066d97525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67834" y="0"/>
            <a:ext cx="2076166" cy="22145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Учитель?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357826"/>
            <a:ext cx="8229600" cy="768337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Личное время, семья, основная занятость…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0" name="Picture 2" descr="https://www.factroom.ru/wp-content/uploads/2017/08/teacher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26" y="1500174"/>
            <a:ext cx="3643338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Редактируем тему (идею)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114551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Обязательно записывать все варианты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Тема – составная часть проблемы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Каким еще условиям должна соответствовать тема?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Ментальные карты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114684"/>
          </a:xfrm>
        </p:spPr>
        <p:txBody>
          <a:bodyPr>
            <a:normAutofit/>
          </a:bodyPr>
          <a:lstStyle/>
          <a:p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майндмэппинг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mindmapping</a:t>
            </a:r>
            <a:endParaRPr lang="ru-RU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удобный способ структурирования информации, где главная тема находится в центре листа, а связанные с ней понятия располагаются вокруг в виде древовидной схемы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психология + мнемоника + нейролингвистика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ap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0"/>
            <a:ext cx="900115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3.infourok.ru/uploads/ex/0bfc/00058a3b-7c352f05/640/img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626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www.planerka.info/img/Karta-pamyati-treninga-Mind-Map_0000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8786874" cy="65901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Как посадить яблоню, или </a:t>
            </a:r>
            <a:b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Все начинается с…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643306" y="2000240"/>
            <a:ext cx="5114932" cy="3643338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 найти ученика?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 мотивировать педагога и ученика?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 найти оригинальную идею, проблему, тему?</a:t>
            </a:r>
          </a:p>
          <a:p>
            <a:pPr>
              <a:buNone/>
            </a:pP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C:\Users\user\Desktop\модуль ЦДТноябрь 2017\depositphotos_13984104-stock-illustration-cartoon-boy-perplex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857364"/>
            <a:ext cx="3142224" cy="37862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s://fs00.infourok.ru/images/doc/46/58060/hello_html_4f80b5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1480"/>
            <a:ext cx="8965488" cy="60722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57422" y="428604"/>
            <a:ext cx="43197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Тренируемся!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928662" y="1643050"/>
            <a:ext cx="7072362" cy="45720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Составить фрагмент ментальной карты по теме исследования/предмета, который преподаете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SWOT-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анализ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3429000"/>
            <a:ext cx="8229600" cy="3071834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Что можно проанализировать?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Исследовательскую деятельность в Вашей практике?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Тему/проблему исследования?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Проблему, в рамках которой затем можно сформулировать тему?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250" name="Picture 2" descr="http://www.ukr-nuts.com/images/sady/swat.jpg"/>
          <p:cNvPicPr>
            <a:picLocks noChangeAspect="1" noChangeArrowheads="1"/>
          </p:cNvPicPr>
          <p:nvPr/>
        </p:nvPicPr>
        <p:blipFill>
          <a:blip r:embed="rId2"/>
          <a:srcRect l="4494" t="17978" r="7865" b="66831"/>
          <a:stretch>
            <a:fillRect/>
          </a:stretch>
        </p:blipFill>
        <p:spPr bwMode="auto">
          <a:xfrm>
            <a:off x="1071538" y="1071546"/>
            <a:ext cx="7143800" cy="928694"/>
          </a:xfrm>
          <a:prstGeom prst="rect">
            <a:avLst/>
          </a:prstGeom>
          <a:noFill/>
        </p:spPr>
      </p:pic>
      <p:pic>
        <p:nvPicPr>
          <p:cNvPr id="5" name="Picture 2" descr="http://www.ukr-nuts.com/images/sady/swat.jpg"/>
          <p:cNvPicPr>
            <a:picLocks noChangeAspect="1" noChangeArrowheads="1"/>
          </p:cNvPicPr>
          <p:nvPr/>
        </p:nvPicPr>
        <p:blipFill>
          <a:blip r:embed="rId2"/>
          <a:srcRect l="4494" t="54203" r="7865" b="31775"/>
          <a:stretch>
            <a:fillRect/>
          </a:stretch>
        </p:blipFill>
        <p:spPr bwMode="auto">
          <a:xfrm>
            <a:off x="1071538" y="2285992"/>
            <a:ext cx="7143800" cy="857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57422" y="428604"/>
            <a:ext cx="43197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Тренируемся!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55298" name="Picture 2" descr="http://www.notaryletter.info/wp-content/uploads/2017/05/swot-analysis-template-ppt-swot_analysis_powerpoint_template_slide_1_slide01.jpg"/>
          <p:cNvPicPr>
            <a:picLocks noChangeAspect="1" noChangeArrowheads="1"/>
          </p:cNvPicPr>
          <p:nvPr/>
        </p:nvPicPr>
        <p:blipFill>
          <a:blip r:embed="rId2"/>
          <a:srcRect l="19250" t="13283" r="20688" b="7016"/>
          <a:stretch>
            <a:fillRect/>
          </a:stretch>
        </p:blipFill>
        <p:spPr bwMode="auto">
          <a:xfrm>
            <a:off x="2214546" y="1571612"/>
            <a:ext cx="5000660" cy="50006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Ведущие качества личности ученого-исследователя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57818" y="5572140"/>
            <a:ext cx="3571900" cy="857256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Академик К.И. Скрябин 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(1878 – 1972)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8" y="1643050"/>
            <a:ext cx="2786082" cy="3739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000100" y="2571744"/>
            <a:ext cx="44291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Любовь к труду, к науке, к избранной специальности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00034" y="3929066"/>
            <a:ext cx="4500594" cy="221457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Домашнее задание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clipart-library.com/images/pi7dAg5i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7818" y="642918"/>
            <a:ext cx="3125413" cy="35719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071538" y="4714884"/>
            <a:ext cx="649530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Анастасия Владимировна Перфильева</a:t>
            </a:r>
          </a:p>
          <a:p>
            <a:pPr algn="ctr"/>
            <a:r>
              <a:rPr lang="en-US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от. 89131807006</a:t>
            </a:r>
          </a:p>
          <a:p>
            <a:pPr algn="ctr"/>
            <a:r>
              <a:rPr lang="en-US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vlada-ariadna@mail.ru</a:t>
            </a:r>
            <a:endParaRPr lang="ru-RU" sz="3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4348" y="2000240"/>
            <a:ext cx="4429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Ищем ученика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5984" y="1000108"/>
            <a:ext cx="6500858" cy="5429288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Педагог? Психолог? Проводим диагностику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FontTx/>
              <a:buChar char="-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используем специальные методики, тесты;</a:t>
            </a:r>
          </a:p>
          <a:p>
            <a:pPr>
              <a:buFontTx/>
              <a:buChar char="-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работаем с метафорическими картами;</a:t>
            </a:r>
          </a:p>
          <a:p>
            <a:pPr>
              <a:buFontTx/>
              <a:buChar char="-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наблюдаем за выполнением заданий; </a:t>
            </a:r>
          </a:p>
          <a:p>
            <a:pPr>
              <a:buFontTx/>
              <a:buChar char="-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оцениваем «продукты деятельности»;</a:t>
            </a:r>
          </a:p>
          <a:p>
            <a:pPr>
              <a:buFontTx/>
              <a:buChar char="-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наблюдаем за работой на уроке;</a:t>
            </a:r>
          </a:p>
          <a:p>
            <a:pPr>
              <a:buFontTx/>
              <a:buChar char="-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определяем мотивацию</a:t>
            </a:r>
          </a:p>
          <a:p>
            <a:pPr>
              <a:buFontTx/>
              <a:buChar char="-"/>
            </a:pPr>
            <a:endParaRPr lang="ru-RU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http://laoblogger.com/images/detective-silhouette-clipart-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4286232"/>
            <a:ext cx="2571768" cy="2571768"/>
          </a:xfrm>
          <a:prstGeom prst="rect">
            <a:avLst/>
          </a:prstGeom>
          <a:noFill/>
        </p:spPr>
      </p:pic>
      <p:pic>
        <p:nvPicPr>
          <p:cNvPr id="16388" name="Picture 4" descr="https://activerain-store.s3.amazonaws.com/image_store/uploads/agents/lizspear/files/inspec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00950" y="5214950"/>
            <a:ext cx="1643050" cy="1643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1143000"/>
          </a:xfrm>
        </p:spPr>
        <p:txBody>
          <a:bodyPr/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Специальные методики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357298"/>
            <a:ext cx="8429684" cy="250033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Графический тест «Определение потребности в активности»</a:t>
            </a:r>
          </a:p>
          <a:p>
            <a:pPr>
              <a:buNone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Тест разработан Е. П. Ильиным (1972). Показывает </a:t>
            </a:r>
          </a:p>
          <a:p>
            <a:pPr>
              <a:buNone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уровень внутреннего энергетического потенциала </a:t>
            </a:r>
          </a:p>
          <a:p>
            <a:pPr>
              <a:buNone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человека для проявления им активности</a:t>
            </a:r>
          </a:p>
        </p:txBody>
      </p:sp>
      <p:pic>
        <p:nvPicPr>
          <p:cNvPr id="18434" name="Picture 2" descr="https://ds02.infourok.ru/uploads/ex/0e24/000899a3-2c7e861a/hello_html_m5db414b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4143380"/>
            <a:ext cx="4143375" cy="1914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Специальные методики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257296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Тест «Вектор вашей активности»</a:t>
            </a:r>
          </a:p>
          <a:p>
            <a:endParaRPr lang="ru-RU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17410" name="Picture 2" descr="http://komp-r.ucoz.ru/_ph/15/936489166.jpg"/>
          <p:cNvPicPr>
            <a:picLocks noChangeAspect="1" noChangeArrowheads="1"/>
          </p:cNvPicPr>
          <p:nvPr/>
        </p:nvPicPr>
        <p:blipFill>
          <a:blip r:embed="rId2"/>
          <a:srcRect l="18802" r="12256" b="3405"/>
          <a:stretch>
            <a:fillRect/>
          </a:stretch>
        </p:blipFill>
        <p:spPr bwMode="auto">
          <a:xfrm>
            <a:off x="357158" y="2500306"/>
            <a:ext cx="3143272" cy="3714776"/>
          </a:xfrm>
          <a:prstGeom prst="rect">
            <a:avLst/>
          </a:prstGeom>
          <a:noFill/>
        </p:spPr>
      </p:pic>
      <p:pic>
        <p:nvPicPr>
          <p:cNvPr id="17412" name="Picture 4" descr="http://139.detirkutsk.ru/upload/139/965451952566d008b9d273.jpg"/>
          <p:cNvPicPr>
            <a:picLocks noChangeAspect="1" noChangeArrowheads="1"/>
          </p:cNvPicPr>
          <p:nvPr/>
        </p:nvPicPr>
        <p:blipFill>
          <a:blip r:embed="rId3"/>
          <a:srcRect l="12788" r="10486" b="7246"/>
          <a:stretch>
            <a:fillRect/>
          </a:stretch>
        </p:blipFill>
        <p:spPr bwMode="auto">
          <a:xfrm>
            <a:off x="3571868" y="2357430"/>
            <a:ext cx="2370849" cy="4214842"/>
          </a:xfrm>
          <a:prstGeom prst="rect">
            <a:avLst/>
          </a:prstGeom>
          <a:noFill/>
        </p:spPr>
      </p:pic>
      <p:pic>
        <p:nvPicPr>
          <p:cNvPr id="17414" name="Picture 6" descr="https://thumbs.dreamstime.com/z/3d-creative-business-man-got-idea-bulb-23660627.jpg"/>
          <p:cNvPicPr>
            <a:picLocks noChangeAspect="1" noChangeArrowheads="1"/>
          </p:cNvPicPr>
          <p:nvPr/>
        </p:nvPicPr>
        <p:blipFill>
          <a:blip r:embed="rId4"/>
          <a:srcRect r="19430"/>
          <a:stretch>
            <a:fillRect/>
          </a:stretch>
        </p:blipFill>
        <p:spPr bwMode="auto">
          <a:xfrm>
            <a:off x="6429388" y="2500306"/>
            <a:ext cx="1857388" cy="3943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Специальные методики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75723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Талантлив ли ваш ребенок?</a:t>
            </a:r>
          </a:p>
        </p:txBody>
      </p:sp>
      <p:pic>
        <p:nvPicPr>
          <p:cNvPr id="25602" name="Picture 2" descr="http://powerpoint.su/_ld/1/110_celebrate_the_t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98" y="2095500"/>
            <a:ext cx="3810000" cy="4762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Специальные методики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471609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Методика «Измерение рациональности» предназначена для оценки способа принятия и выдвижения целей испытуемым.</a:t>
            </a:r>
            <a:b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 descr="https://im0-tub-ru.yandex.net/i?id=b5c78818b83cca4aacac00126e5761e1-l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3286124"/>
            <a:ext cx="4214842" cy="31240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1044</Words>
  <Application>Microsoft Office PowerPoint</Application>
  <PresentationFormat>Экран (4:3)</PresentationFormat>
  <Paragraphs>194</Paragraphs>
  <Slides>45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Тема Office</vt:lpstr>
      <vt:lpstr>Школьная научно-практическая конференция:  в поисках необычного</vt:lpstr>
      <vt:lpstr>Как будем работать?</vt:lpstr>
      <vt:lpstr>Почему важен модуль? Для кого модуль?</vt:lpstr>
      <vt:lpstr>Как посадить яблоню, или  Все начинается с…</vt:lpstr>
      <vt:lpstr>Ищем ученика</vt:lpstr>
      <vt:lpstr>Специальные методики</vt:lpstr>
      <vt:lpstr>Специальные методики</vt:lpstr>
      <vt:lpstr>Специальные методики</vt:lpstr>
      <vt:lpstr>Специальные методики</vt:lpstr>
      <vt:lpstr>Специальные методики</vt:lpstr>
      <vt:lpstr>Специальные методики</vt:lpstr>
      <vt:lpstr>Специальные методики</vt:lpstr>
      <vt:lpstr>Специальные методики</vt:lpstr>
      <vt:lpstr>Приемы работы с метафорическими картами</vt:lpstr>
      <vt:lpstr>Наблюдаем за выполнением заданий</vt:lpstr>
      <vt:lpstr>Оцениваем «продукты деятельности»</vt:lpstr>
      <vt:lpstr>Наблюдаем за работой на уроке Мотивация? </vt:lpstr>
      <vt:lpstr> Как мотивировать педагога? ученика? </vt:lpstr>
      <vt:lpstr>Как мотивировать педагога? ученика?</vt:lpstr>
      <vt:lpstr>Как мотивировать педагога? ученика?</vt:lpstr>
      <vt:lpstr>Как мотивировать педагога? ученика?</vt:lpstr>
      <vt:lpstr>Как мотивировать педагога? ученика?</vt:lpstr>
      <vt:lpstr>Презентация PowerPoint</vt:lpstr>
      <vt:lpstr>Метод фокальных объектов</vt:lpstr>
      <vt:lpstr>Кристаллы / литература</vt:lpstr>
      <vt:lpstr>Презентация PowerPoint</vt:lpstr>
      <vt:lpstr>Презентация PowerPoint</vt:lpstr>
      <vt:lpstr>Пример использования проективных карт</vt:lpstr>
      <vt:lpstr>Презентация PowerPoint</vt:lpstr>
      <vt:lpstr>Формулируем тему (идею, проблему)</vt:lpstr>
      <vt:lpstr>Ученый </vt:lpstr>
      <vt:lpstr>Ученик </vt:lpstr>
      <vt:lpstr>Эксперт </vt:lpstr>
      <vt:lpstr>Учитель?</vt:lpstr>
      <vt:lpstr>Редактируем тему (идею)</vt:lpstr>
      <vt:lpstr>Ментальные карты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SWOT-анализ</vt:lpstr>
      <vt:lpstr>Презентация PowerPoint</vt:lpstr>
      <vt:lpstr>Ведущие качества личности ученого-исследователя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Школьная научно-практическая конференция:  в поисках необычного</dc:title>
  <dc:creator>user</dc:creator>
  <cp:lastModifiedBy>Пользователь</cp:lastModifiedBy>
  <cp:revision>114</cp:revision>
  <dcterms:created xsi:type="dcterms:W3CDTF">2017-11-18T18:30:57Z</dcterms:created>
  <dcterms:modified xsi:type="dcterms:W3CDTF">2019-03-11T02:42:43Z</dcterms:modified>
</cp:coreProperties>
</file>