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84" r:id="rId4"/>
  </p:sldMasterIdLst>
  <p:notesMasterIdLst>
    <p:notesMasterId r:id="rId14"/>
  </p:notesMasterIdLst>
  <p:handoutMasterIdLst>
    <p:handoutMasterId r:id="rId15"/>
  </p:handoutMasterIdLst>
  <p:sldIdLst>
    <p:sldId id="265" r:id="rId5"/>
    <p:sldId id="266" r:id="rId6"/>
    <p:sldId id="275" r:id="rId7"/>
    <p:sldId id="271" r:id="rId8"/>
    <p:sldId id="270" r:id="rId9"/>
    <p:sldId id="272" r:id="rId10"/>
    <p:sldId id="276" r:id="rId11"/>
    <p:sldId id="274" r:id="rId12"/>
    <p:sldId id="273" r:id="rId13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843" autoAdjust="0"/>
  </p:normalViewPr>
  <p:slideViewPr>
    <p:cSldViewPr snapToGrid="0" showGuides="1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pPr rtl="0"/>
              <a:t>12.12.2018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12.12.2018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534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521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844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216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9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pPr rtl="0"/>
              <a:t>12.12.2018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5358" y="1899913"/>
            <a:ext cx="9144000" cy="2612451"/>
          </a:xfrm>
        </p:spPr>
        <p:txBody>
          <a:bodyPr rtlCol="0">
            <a:noAutofit/>
          </a:bodyPr>
          <a:lstStyle/>
          <a:p>
            <a:r>
              <a:rPr lang="ru-RU" sz="4000" b="1" dirty="0" smtClean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Система оценки квалификации педагога </a:t>
            </a:r>
            <a:r>
              <a:rPr lang="ru-RU" sz="4000" b="1" dirty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дополнительного образования </a:t>
            </a:r>
            <a:endParaRPr lang="ru-RU" sz="4000" dirty="0">
              <a:solidFill>
                <a:srgbClr val="00518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99855" y="6215743"/>
            <a:ext cx="5072743" cy="642257"/>
          </a:xfrm>
        </p:spPr>
        <p:txBody>
          <a:bodyPr rtlCol="0">
            <a:normAutofit/>
          </a:bodyPr>
          <a:lstStyle/>
          <a:p>
            <a:pPr rtl="0"/>
            <a:r>
              <a:rPr lang="ru-RU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 Ачинск 2017</a:t>
            </a:r>
            <a:endParaRPr lang="ru-RU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419" y="372484"/>
            <a:ext cx="11171581" cy="16004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муниципальное </a:t>
            </a:r>
            <a:r>
              <a:rPr lang="ru-RU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бюджетное учреждение </a:t>
            </a:r>
            <a:endParaRPr lang="ru-RU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дополнительного </a:t>
            </a:r>
            <a:r>
              <a:rPr lang="ru-RU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образования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«ЦЕНТР ТВОРЧЕСТВА И РАЗВИТИЯ «ПЛАНЕТА ТАЛАНТОВ»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+mj-lt"/>
              </a:rPr>
              <a:t> 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8240109" y="4646507"/>
            <a:ext cx="3951891" cy="766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400" kern="120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ru-RU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Гейн Виктория Петровна, методист</a:t>
            </a:r>
            <a:endParaRPr lang="ru-RU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868557" y="285612"/>
            <a:ext cx="9405730" cy="1325563"/>
          </a:xfrm>
        </p:spPr>
        <p:txBody>
          <a:bodyPr rtlCol="0"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Трудовые функции педагогов дополнительного образования</a:t>
            </a:r>
            <a:endParaRPr lang="ru-RU" sz="3600" b="1" dirty="0">
              <a:solidFill>
                <a:srgbClr val="00518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801757" y="1808922"/>
            <a:ext cx="11390243" cy="4805362"/>
          </a:xfrm>
        </p:spPr>
        <p:txBody>
          <a:bodyPr rtlCol="0"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3.1.1.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Организация деятельности учащихся, направленной на освоение дополнительной общеобразовательной 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программы</a:t>
            </a: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3.1.2.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Организация досуговой деятельности учащихся в процессе реализации дополнительной общеобразовательной программы</a:t>
            </a:r>
            <a:endParaRPr lang="ru-RU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3.1.3.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Обеспечение взаимодействия с родителями (законными представителями) учащихся, осваивающих дополнительную общеобразовательную программу, при решении задач обучения и воспитания</a:t>
            </a:r>
            <a:endParaRPr lang="ru-RU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3.1.4.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Педагогический контроль и оценка освоения дополнительной общеобразовательной 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программы</a:t>
            </a: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3.1.5.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Разработка программно-методического обеспечения реализации дополнительной общеобразовательной 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программы</a:t>
            </a:r>
            <a:endParaRPr lang="ru-RU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5252" y="477078"/>
            <a:ext cx="10992678" cy="60429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3600" b="1" dirty="0" smtClean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Управленческая задача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600" b="1" dirty="0" smtClean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создать условия для обеспечения готовности педагогов к осуществлению своей профессиональной деятельности в соответствии с профессиональным стандартом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3600" b="1" dirty="0" smtClean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</a:p>
          <a:p>
            <a:pPr algn="ctr">
              <a:lnSpc>
                <a:spcPct val="100000"/>
              </a:lnSpc>
              <a:spcBef>
                <a:spcPts val="1584"/>
              </a:spcBef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системы оценки квалификации педагога дополнительного образования на основе </a:t>
            </a:r>
            <a:r>
              <a:rPr lang="ru-RU" sz="2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критериального</a:t>
            </a: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описания его трудовых функций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3600" b="1" dirty="0" smtClean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матрица оценки профессиональной деятельности педагога дополнительного образования</a:t>
            </a:r>
          </a:p>
          <a:p>
            <a:pPr algn="ctr">
              <a:lnSpc>
                <a:spcPct val="100000"/>
              </a:lnSpc>
              <a:buNone/>
            </a:pPr>
            <a:endParaRPr lang="ru-RU" sz="44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324100" y="0"/>
            <a:ext cx="9029700" cy="1331843"/>
          </a:xfrm>
        </p:spPr>
        <p:txBody>
          <a:bodyPr rtlCol="0"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Методология оценки</a:t>
            </a:r>
            <a:endParaRPr lang="ru-RU" sz="3600" b="1" dirty="0">
              <a:solidFill>
                <a:srgbClr val="00518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815009" y="1391478"/>
            <a:ext cx="11052313" cy="5208105"/>
          </a:xfrm>
        </p:spPr>
        <p:txBody>
          <a:bodyPr rtlCol="0"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Каждой трудовой функции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соответствуют 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трудовые действия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Каждое трудовое действие соответствует разработанным критериям</a:t>
            </a:r>
            <a:endParaRPr lang="ru-RU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Каждый критерий оценивается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уровням 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проявления (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показателям): продуктивному или творческому </a:t>
            </a:r>
            <a:endParaRPr lang="ru-RU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Для каждого показателя соответствуют: процедура, методы и  инструменты оценки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Оценка производится ежегодно</a:t>
            </a:r>
            <a:endParaRPr lang="ru-RU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ru-RU" sz="3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9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6345" y="178676"/>
            <a:ext cx="10727683" cy="192339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Фрагмент </a:t>
            </a:r>
            <a:r>
              <a:rPr lang="ru-RU" sz="2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матрицы оценки профессиональной деятельности педагога дополнительного образования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Оценка трудовой </a:t>
            </a:r>
            <a:r>
              <a:rPr lang="ru-RU" sz="24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функции 3.1.5.  Разработка программно-методического обеспечения реализации дополнительной общеобразовательной программы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001276"/>
              </p:ext>
            </p:extLst>
          </p:nvPr>
        </p:nvGraphicFramePr>
        <p:xfrm>
          <a:off x="385936" y="2381369"/>
          <a:ext cx="11553815" cy="4192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3043">
                  <a:extLst>
                    <a:ext uri="{9D8B030D-6E8A-4147-A177-3AD203B41FA5}">
                      <a16:colId xmlns:a16="http://schemas.microsoft.com/office/drawing/2014/main" xmlns="" val="1991943782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xmlns="" val="3691518650"/>
                    </a:ext>
                  </a:extLst>
                </a:gridCol>
                <a:gridCol w="4657344">
                  <a:extLst>
                    <a:ext uri="{9D8B030D-6E8A-4147-A177-3AD203B41FA5}">
                      <a16:colId xmlns:a16="http://schemas.microsoft.com/office/drawing/2014/main" xmlns="" val="151992042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xmlns="" val="3092066632"/>
                    </a:ext>
                  </a:extLst>
                </a:gridCol>
                <a:gridCol w="1037581">
                  <a:extLst>
                    <a:ext uri="{9D8B030D-6E8A-4147-A177-3AD203B41FA5}">
                      <a16:colId xmlns:a16="http://schemas.microsoft.com/office/drawing/2014/main" xmlns="" val="4210444048"/>
                    </a:ext>
                  </a:extLst>
                </a:gridCol>
                <a:gridCol w="872359">
                  <a:extLst>
                    <a:ext uri="{9D8B030D-6E8A-4147-A177-3AD203B41FA5}">
                      <a16:colId xmlns:a16="http://schemas.microsoft.com/office/drawing/2014/main" xmlns="" val="847465052"/>
                    </a:ext>
                  </a:extLst>
                </a:gridCol>
              </a:tblGrid>
              <a:tr h="44081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Трудовое действие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Критерий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Уровни проявления (показатели):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kern="5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Продуктивный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ru-RU" sz="1400" kern="5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. Творческий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- процедура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- методы 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- инструменты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Дата </a:t>
                      </a:r>
                      <a:r>
                        <a:rPr lang="ru-RU" sz="1400" kern="5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наблюдения/ проверки/контроля/экспертизы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5830710"/>
                  </a:ext>
                </a:extLst>
              </a:tr>
              <a:tr h="146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 smtClean="0">
                          <a:effectLst/>
                          <a:latin typeface="+mj-lt"/>
                        </a:rPr>
                        <a:t>2017/18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 smtClean="0">
                          <a:effectLst/>
                          <a:latin typeface="+mj-lt"/>
                        </a:rPr>
                        <a:t>2018/19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0758924"/>
                  </a:ext>
                </a:extLst>
              </a:tr>
              <a:tr h="440817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Определение педагогических целей и задач, планирование занятий и (или) циклов занятий, направленных на освоение избранного вида деятельности (области дополнительного образования)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400" kern="50" dirty="0">
                        <a:solidFill>
                          <a:srgbClr val="002060"/>
                        </a:solidFill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+mj-lt"/>
                        </a:rPr>
                        <a:t>Формулирует цели и задачи дополнительных общеобразовательных программ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+mj-lt"/>
                        </a:rPr>
                        <a:t>1. Использует предложенные программы с учетом специфики направленности </a:t>
                      </a:r>
                      <a:r>
                        <a:rPr lang="ru-RU" sz="1400" b="1" kern="50" dirty="0">
                          <a:effectLst/>
                          <a:latin typeface="+mj-lt"/>
                        </a:rPr>
                        <a:t>дополнительных общеобразовательных программ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+mj-lt"/>
                        </a:rPr>
                        <a:t>- экспертиза</a:t>
                      </a:r>
                      <a:endParaRPr lang="ru-RU" sz="1400" b="1" kern="5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+mj-lt"/>
                        </a:rPr>
                        <a:t>- экспертный анализ</a:t>
                      </a:r>
                      <a:endParaRPr lang="ru-RU" sz="1400" b="1" kern="5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+mj-lt"/>
                        </a:rPr>
                        <a:t>- протокол, экспертный лист</a:t>
                      </a:r>
                      <a:endParaRPr lang="ru-RU" sz="1400" b="1" kern="5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  <a:latin typeface="+mj-lt"/>
                        </a:rPr>
                        <a:t> </a:t>
                      </a:r>
                      <a:endParaRPr lang="ru-RU" sz="1400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  <a:latin typeface="+mj-lt"/>
                        </a:rPr>
                        <a:t> </a:t>
                      </a:r>
                      <a:endParaRPr lang="ru-RU" sz="1400" kern="5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4012271"/>
                  </a:ext>
                </a:extLst>
              </a:tr>
              <a:tr h="785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+mj-lt"/>
                        </a:rPr>
                        <a:t>2. Формулирует цели и задачи с учетом возрастных и индивидуальных особенностей обучающихся, анализа результатов обучения и прогнозируемых результатов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  <a:latin typeface="+mj-lt"/>
                        </a:rPr>
                        <a:t> </a:t>
                      </a:r>
                      <a:endParaRPr lang="ru-RU" sz="1400" kern="5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  <a:latin typeface="+mj-lt"/>
                        </a:rPr>
                        <a:t> </a:t>
                      </a:r>
                      <a:endParaRPr lang="ru-RU" sz="1400" kern="5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2231362"/>
                  </a:ext>
                </a:extLst>
              </a:tr>
              <a:tr h="5877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+mj-lt"/>
                        </a:rPr>
                        <a:t>Планирует занятия и (или) циклы занятий, направленные на освоение дополнительных общеобразовательных программ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+mj-lt"/>
                        </a:rPr>
                        <a:t>1. Планирует занятия с учетом задач и особенностей </a:t>
                      </a:r>
                      <a:r>
                        <a:rPr lang="ru-RU" sz="1400" b="1" kern="50" dirty="0">
                          <a:effectLst/>
                          <a:latin typeface="+mj-lt"/>
                        </a:rPr>
                        <a:t>дополнительных общеобразовательных программ, санитарно-гигиенических норм и требований охраны жизни и здоровья учащихся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+mj-lt"/>
                        </a:rPr>
                        <a:t>- экспертиза</a:t>
                      </a:r>
                      <a:endParaRPr lang="ru-RU" sz="1400" b="1" kern="5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+mj-lt"/>
                        </a:rPr>
                        <a:t>- экспертный анализ</a:t>
                      </a:r>
                      <a:endParaRPr lang="ru-RU" sz="1400" b="1" kern="5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+mj-lt"/>
                        </a:rPr>
                        <a:t>- протокол, экспертный лист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  <a:latin typeface="+mj-lt"/>
                        </a:rPr>
                        <a:t> </a:t>
                      </a:r>
                      <a:endParaRPr lang="ru-RU" sz="1400" kern="5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  <a:latin typeface="+mj-lt"/>
                        </a:rPr>
                        <a:t> </a:t>
                      </a:r>
                      <a:endParaRPr lang="ru-RU" sz="1400" kern="5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8358445"/>
                  </a:ext>
                </a:extLst>
              </a:tr>
              <a:tr h="992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+mj-lt"/>
                        </a:rPr>
                        <a:t>2. Планирует занятия с учетом возрастных и индивидуальных особенностей обучающихся, анализа результатов обучения и прогнозируемых результатов</a:t>
                      </a:r>
                      <a:endParaRPr lang="ru-RU" sz="1400" b="1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  <a:latin typeface="+mj-lt"/>
                        </a:rPr>
                        <a:t> </a:t>
                      </a:r>
                      <a:endParaRPr lang="ru-RU" sz="1400" kern="5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  <a:latin typeface="+mj-lt"/>
                        </a:rPr>
                        <a:t> </a:t>
                      </a:r>
                      <a:endParaRPr lang="ru-RU" sz="1400" kern="50" dirty="0">
                        <a:effectLst/>
                        <a:latin typeface="+mj-lt"/>
                        <a:ea typeface="Lucida Sans Unicode" panose="020B0602030504020204" pitchFamily="34" charset="0"/>
                      </a:endParaRPr>
                    </a:p>
                  </a:txBody>
                  <a:tcPr marL="49416" marR="494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1377504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3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311965" y="258418"/>
            <a:ext cx="10808407" cy="2126974"/>
          </a:xfrm>
        </p:spPr>
        <p:txBody>
          <a:bodyPr rtlCol="0"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Регламент организации </a:t>
            </a:r>
            <a:r>
              <a:rPr lang="ru-RU" sz="3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аттестации педагогических работников </a:t>
            </a:r>
            <a:r>
              <a:rPr lang="ru-RU" sz="3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МБУ </a:t>
            </a:r>
            <a:r>
              <a:rPr lang="ru-RU" sz="3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«</a:t>
            </a:r>
            <a:r>
              <a:rPr lang="ru-RU" sz="3600" b="1" dirty="0" err="1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ЦТиР</a:t>
            </a:r>
            <a:r>
              <a:rPr lang="ru-RU" sz="3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«Планета талантов» </a:t>
            </a:r>
            <a:r>
              <a:rPr lang="ru-RU" sz="3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3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соответствие занимаемой должности</a:t>
            </a:r>
            <a:endParaRPr lang="ru-RU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389888" y="2862470"/>
            <a:ext cx="10584942" cy="3995530"/>
          </a:xfrm>
        </p:spPr>
        <p:txBody>
          <a:bodyPr rtlCol="0"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	Общие положения</a:t>
            </a:r>
          </a:p>
          <a:p>
            <a:pPr algn="just"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	Термины, определения и сокращения</a:t>
            </a:r>
          </a:p>
          <a:p>
            <a:pPr algn="just"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	Описание процессов и регламентация процедур аттестации</a:t>
            </a:r>
          </a:p>
          <a:p>
            <a:pPr algn="just"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	</a:t>
            </a:r>
            <a:r>
              <a:rPr lang="ru-RU" sz="2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Ответственость</a:t>
            </a: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 права исполнителей и участников процедур</a:t>
            </a:r>
          </a:p>
          <a:p>
            <a:pPr algn="just"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	Контроль исполнения</a:t>
            </a:r>
          </a:p>
          <a:p>
            <a:pPr algn="just"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	Приложения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95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37931"/>
            <a:ext cx="9029700" cy="93427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Прогнозируемые результаты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9482" y="1451113"/>
            <a:ext cx="10747717" cy="4725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Получены сведения о квалификации педагога в рамках плановых внутренних и внешних контролирующих мероприятий (ежегодно)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Прослеживается динамика индивидуального профессионального роста каждого педагога за </a:t>
            </a:r>
            <a:r>
              <a:rPr lang="ru-RU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межаттестационный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период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Выявлены возможные затруднения в профессиональной деятельности у каждого педагога</a:t>
            </a:r>
          </a:p>
          <a:p>
            <a:pPr algn="ctr">
              <a:buNone/>
            </a:pPr>
            <a:endParaRPr lang="ru-RU" sz="26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842867" y="168813"/>
            <a:ext cx="9560840" cy="1808923"/>
          </a:xfrm>
        </p:spPr>
        <p:txBody>
          <a:bodyPr rtlCol="0">
            <a:noAutofit/>
          </a:bodyPr>
          <a:lstStyle/>
          <a:p>
            <a:pPr algn="ctr"/>
            <a:r>
              <a:rPr lang="ru-RU" sz="3600" b="1" dirty="0">
                <a:solidFill>
                  <a:srgbClr val="00518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Управленческие решения по результатам проведенной оценки уровня квалификации педагогов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567559" y="2363371"/>
            <a:ext cx="10972799" cy="4220309"/>
          </a:xfrm>
        </p:spPr>
        <p:txBody>
          <a:bodyPr rtlCol="0">
            <a:normAutofit/>
          </a:bodyPr>
          <a:lstStyle/>
          <a:p>
            <a:pPr algn="just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Разработка </a:t>
            </a:r>
            <a:r>
              <a:rPr lang="ru-RU" sz="2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плана действий по повышению квалификации педагогов с учетом внутренних и внешних </a:t>
            </a: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ресурсов</a:t>
            </a:r>
            <a:endParaRPr lang="ru-RU" sz="2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Определение </a:t>
            </a:r>
            <a:r>
              <a:rPr lang="ru-RU" sz="2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возможности решения выявленных проблем за счет внутренних ресурсов </a:t>
            </a: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</a:t>
            </a:r>
            <a:endParaRPr lang="ru-RU" sz="2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Определение </a:t>
            </a:r>
            <a:r>
              <a:rPr lang="ru-RU" sz="2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возможностей внешних ресурсов (планирование курсов ПК и ПП</a:t>
            </a: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ru-RU" sz="2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Разработка </a:t>
            </a:r>
            <a:r>
              <a:rPr lang="ru-RU" sz="2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индивидуальной траектории профессионального роста </a:t>
            </a:r>
            <a:r>
              <a:rPr lang="ru-RU" sz="2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педагогов</a:t>
            </a:r>
            <a:endParaRPr lang="ru-RU" sz="2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5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240631" y="1692166"/>
            <a:ext cx="9029700" cy="2354317"/>
          </a:xfrm>
        </p:spPr>
        <p:txBody>
          <a:bodyPr rtlCol="0">
            <a:normAutofit/>
          </a:bodyPr>
          <a:lstStyle/>
          <a:p>
            <a:pPr algn="ctr"/>
            <a:r>
              <a:rPr lang="ru-RU" b="1" dirty="0" smtClean="0">
                <a:solidFill>
                  <a:srgbClr val="00518E"/>
                </a:solidFill>
              </a:rPr>
              <a:t>Благодарим за внимание!</a:t>
            </a:r>
            <a:br>
              <a:rPr lang="ru-RU" b="1" dirty="0" smtClean="0">
                <a:solidFill>
                  <a:srgbClr val="00518E"/>
                </a:solidFill>
              </a:rPr>
            </a:br>
            <a:r>
              <a:rPr lang="ru-RU" b="1" dirty="0" smtClean="0">
                <a:solidFill>
                  <a:srgbClr val="00518E"/>
                </a:solidFill>
              </a:rPr>
              <a:t/>
            </a:r>
            <a:br>
              <a:rPr lang="ru-RU" b="1" dirty="0" smtClean="0">
                <a:solidFill>
                  <a:srgbClr val="00518E"/>
                </a:solidFill>
              </a:rPr>
            </a:br>
            <a:r>
              <a:rPr lang="ru-RU" sz="3800" b="1" dirty="0" err="1" smtClean="0">
                <a:solidFill>
                  <a:srgbClr val="7030A0"/>
                </a:solidFill>
              </a:rPr>
              <a:t>планетаталантов.рф</a:t>
            </a:r>
            <a:endParaRPr lang="ru-RU" sz="3800" b="1" dirty="0">
              <a:solidFill>
                <a:srgbClr val="7030A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62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40262f94-9f35-4ac3-9a90-690165a166b7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a4f35948-e619-41b3-aa29-22878b09cfd2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253</TotalTime>
  <Words>457</Words>
  <Application>Microsoft Office PowerPoint</Application>
  <PresentationFormat>Произвольный</PresentationFormat>
  <Paragraphs>84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в оформлении «Облачный шкипер»</vt:lpstr>
      <vt:lpstr>Система оценки квалификации педагога дополнительного образования </vt:lpstr>
      <vt:lpstr>Трудовые функции педагогов дополнительного образования</vt:lpstr>
      <vt:lpstr>Презентация PowerPoint</vt:lpstr>
      <vt:lpstr>Методология оценки</vt:lpstr>
      <vt:lpstr>Фрагмент матрицы оценки профессиональной деятельности педагога дополнительного образования   Оценка трудовой функции 3.1.5.  Разработка программно-методического обеспечения реализации дополнительной общеобразовательной программы</vt:lpstr>
      <vt:lpstr>Регламент организации аттестации педагогических работников МБУ ДО «ЦТиР «Планета талантов» на соответствие занимаемой должности</vt:lpstr>
      <vt:lpstr>Прогнозируемые результаты</vt:lpstr>
      <vt:lpstr>Управленческие решения по результатам проведенной оценки уровня квалификации педагогов</vt:lpstr>
      <vt:lpstr>Благодарим за внимание!  планетаталантов.рф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Индивидуальная карта наблюдения профессиональной деятельности педагога дополнительного образования</dc:title>
  <dc:creator>ГЕЙН</dc:creator>
  <cp:lastModifiedBy>Пользователь</cp:lastModifiedBy>
  <cp:revision>30</cp:revision>
  <dcterms:created xsi:type="dcterms:W3CDTF">2017-11-19T13:06:58Z</dcterms:created>
  <dcterms:modified xsi:type="dcterms:W3CDTF">2018-12-12T06:35:37Z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