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6" r:id="rId2"/>
    <p:sldId id="313" r:id="rId3"/>
    <p:sldId id="305" r:id="rId4"/>
    <p:sldId id="306" r:id="rId5"/>
    <p:sldId id="307" r:id="rId6"/>
    <p:sldId id="308" r:id="rId7"/>
    <p:sldId id="315" r:id="rId8"/>
    <p:sldId id="317" r:id="rId9"/>
    <p:sldId id="318" r:id="rId10"/>
    <p:sldId id="314" r:id="rId11"/>
    <p:sldId id="316" r:id="rId12"/>
    <p:sldId id="31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D7D7"/>
    <a:srgbClr val="745A94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C017A-5344-47F7-9E92-1A9A3FD6216E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97FDB-8E2B-4FB7-97B9-6688AB59AC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0268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4570412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F586D-62D1-4CEE-A75F-91FF71212A36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5016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&#1054;&#1088;&#1075;&#1072;&#1085;&#1080;&#1079;&#1072;&#1094;&#1080;&#1080;%20-%20&#1087;&#1088;&#1086;&#1075;&#1088;&#1072;&#1084;&#1084;&#1099;%20-%20&#1091;&#1089;&#1083;&#1091;&#1075;&#1080;.csv" TargetMode="External"/><Relationship Id="rId2" Type="http://schemas.openxmlformats.org/officeDocument/2006/relationships/hyperlink" Target="&#1054;&#1088;&#1075;&#1072;&#1085;&#1080;&#1079;&#1072;&#1094;&#1080;&#1080;.cs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331490" y="4797152"/>
            <a:ext cx="8643998" cy="1714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40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40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988840"/>
            <a:ext cx="8723968" cy="36004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sz="4000" b="1" dirty="0" smtClean="0"/>
              <a:t>ГОРОДСКАЯ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5733256"/>
            <a:ext cx="7215238" cy="571504"/>
          </a:xfrm>
        </p:spPr>
        <p:txBody>
          <a:bodyPr>
            <a:normAutofit lnSpcReduction="10000"/>
          </a:bodyPr>
          <a:lstStyle/>
          <a:p>
            <a:pPr algn="r"/>
            <a:endParaRPr lang="ru-RU" b="1" dirty="0" smtClean="0">
              <a:solidFill>
                <a:srgbClr val="7030A0"/>
              </a:solidFill>
            </a:endParaRPr>
          </a:p>
          <a:p>
            <a:pPr algn="r"/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08520" y="13742"/>
            <a:ext cx="9577064" cy="6943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Завершение учебного года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Отчислить обучающихся через журнал посещаемости;</a:t>
            </a:r>
          </a:p>
          <a:p>
            <a:r>
              <a:rPr lang="ru-RU" dirty="0" smtClean="0"/>
              <a:t>2. Удалить группы;</a:t>
            </a:r>
          </a:p>
          <a:p>
            <a:r>
              <a:rPr lang="ru-RU" dirty="0" smtClean="0"/>
              <a:t>3. Удалить программы в архив, которые уже не будут реализовываться (предварительно проверить все ли дети отчислены).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81456" cy="158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53282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Подготовка к </a:t>
            </a:r>
            <a:br>
              <a:rPr lang="ru-RU" dirty="0" smtClean="0"/>
            </a:br>
            <a:r>
              <a:rPr lang="ru-RU" dirty="0" smtClean="0"/>
              <a:t>Новому учебному году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Заполнить/отредактировать карточки </a:t>
            </a:r>
            <a:r>
              <a:rPr lang="ru-RU" dirty="0" smtClean="0"/>
              <a:t>программ</a:t>
            </a:r>
            <a:endParaRPr lang="ru-RU" sz="1800" dirty="0" smtClean="0"/>
          </a:p>
          <a:p>
            <a:r>
              <a:rPr lang="ru-RU" dirty="0" smtClean="0"/>
              <a:t>Создать группы на новый учебный год;</a:t>
            </a:r>
          </a:p>
          <a:p>
            <a:r>
              <a:rPr lang="ru-RU" dirty="0" smtClean="0"/>
              <a:t>Открыть запись в Навигаторе для родителей;</a:t>
            </a:r>
          </a:p>
          <a:p>
            <a:r>
              <a:rPr lang="ru-RU" dirty="0" smtClean="0"/>
              <a:t>При поступлении заявки переводить их в статус «Подтверждена» (3 дня);</a:t>
            </a:r>
          </a:p>
          <a:p>
            <a:r>
              <a:rPr lang="ru-RU" dirty="0" smtClean="0"/>
              <a:t>Отработка с родителями детей, которым исполнилось 5 лет, регистрацию в Навигаторе (детские сады).</a:t>
            </a:r>
          </a:p>
          <a:p>
            <a:r>
              <a:rPr lang="ru-RU" dirty="0" smtClean="0"/>
              <a:t>Проверка регистрации в Навигаторе у первоклассников и вновь прибывших детей в школы (для школ).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81456" cy="158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5397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340768"/>
            <a:ext cx="7378050" cy="461665"/>
          </a:xfrm>
          <a:noFill/>
        </p:spPr>
        <p:txBody>
          <a:bodyPr wrap="square" rtlCol="0">
            <a:spAutoFit/>
          </a:bodyPr>
          <a:lstStyle/>
          <a:p>
            <a:pPr defTabSz="390213">
              <a:spcBef>
                <a:spcPts val="2742"/>
              </a:spcBef>
              <a:buSzPct val="100000"/>
              <a:defRPr sz="3040"/>
            </a:pP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75656" cy="158509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08520" y="13742"/>
            <a:ext cx="9577064" cy="694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5142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6527"/>
            <a:ext cx="7772400" cy="2552553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 err="1" smtClean="0"/>
              <a:t>Вебинар</a:t>
            </a:r>
            <a:r>
              <a:rPr lang="ru-RU" sz="4800" b="1" dirty="0" smtClean="0"/>
              <a:t> </a:t>
            </a:r>
            <a:r>
              <a:rPr lang="ru-RU" sz="4800" b="1" dirty="0"/>
              <a:t>по вопросам мониторинга и анализа ошибок в АИС Навигатор и способах их </a:t>
            </a:r>
            <a:r>
              <a:rPr lang="ru-RU" sz="4800" b="1" dirty="0" smtClean="0"/>
              <a:t>исправления</a:t>
            </a:r>
            <a:br>
              <a:rPr lang="ru-RU" sz="4800" b="1" dirty="0" smtClean="0"/>
            </a:b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4725144"/>
            <a:ext cx="6696744" cy="1440160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ru-RU" b="1" dirty="0" smtClean="0">
                <a:solidFill>
                  <a:schemeClr val="tx1"/>
                </a:solidFill>
              </a:rPr>
              <a:t>Малеева Наталья Николаевна ,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 руководитель Муниципального опорного центра</a:t>
            </a:r>
          </a:p>
          <a:p>
            <a:pPr algn="r"/>
            <a:endParaRPr lang="ru-RU" b="1" dirty="0" smtClean="0">
              <a:solidFill>
                <a:schemeClr val="tx1"/>
              </a:solidFill>
            </a:endParaRPr>
          </a:p>
          <a:p>
            <a:pPr algn="r"/>
            <a:endParaRPr lang="ru-RU" b="1" dirty="0" smtClean="0">
              <a:solidFill>
                <a:schemeClr val="tx1"/>
              </a:solidFill>
            </a:endParaRPr>
          </a:p>
          <a:p>
            <a:pPr algn="r"/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г. Ачинск              13.05.2021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11430"/>
            <a:ext cx="1481456" cy="158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21186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ПЛАН ВЕБИНАРА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85098"/>
            <a:ext cx="8147248" cy="4541066"/>
          </a:xfrm>
        </p:spPr>
        <p:txBody>
          <a:bodyPr>
            <a:normAutofit/>
          </a:bodyPr>
          <a:lstStyle/>
          <a:p>
            <a:pPr marL="742950" indent="-742950" algn="just">
              <a:buAutoNum type="arabicPeriod"/>
            </a:pPr>
            <a:r>
              <a:rPr lang="ru-RU" sz="3600" dirty="0" smtClean="0"/>
              <a:t>Заполнение карточки учреждения</a:t>
            </a:r>
          </a:p>
          <a:p>
            <a:pPr marL="742950" indent="-742950" algn="just">
              <a:buAutoNum type="arabicPeriod"/>
            </a:pPr>
            <a:r>
              <a:rPr lang="ru-RU" sz="3600" dirty="0" smtClean="0"/>
              <a:t>Заполнение карточек  программ</a:t>
            </a:r>
          </a:p>
          <a:p>
            <a:pPr marL="742950" indent="-742950" algn="just">
              <a:buAutoNum type="arabicPeriod"/>
            </a:pPr>
            <a:r>
              <a:rPr lang="ru-RU" sz="3600" dirty="0" smtClean="0"/>
              <a:t>Заявки на обучение</a:t>
            </a:r>
          </a:p>
          <a:p>
            <a:pPr marL="742950" indent="-742950" algn="just">
              <a:buAutoNum type="arabicPeriod"/>
            </a:pPr>
            <a:r>
              <a:rPr lang="ru-RU" sz="3600" dirty="0" smtClean="0"/>
              <a:t>Журнал посещаемости</a:t>
            </a:r>
          </a:p>
          <a:p>
            <a:pPr marL="742950" indent="-742950" algn="just">
              <a:buAutoNum type="arabicPeriod"/>
            </a:pPr>
            <a:r>
              <a:rPr lang="ru-RU" sz="3600" dirty="0" smtClean="0"/>
              <a:t>Завершение учебного года</a:t>
            </a:r>
          </a:p>
          <a:p>
            <a:pPr marL="742950" indent="-742950" algn="just">
              <a:buAutoNum type="arabicPeriod"/>
            </a:pPr>
            <a:r>
              <a:rPr lang="ru-RU" sz="3600" dirty="0" smtClean="0"/>
              <a:t>Подготовка к Новому учебному году</a:t>
            </a:r>
          </a:p>
          <a:p>
            <a:pPr marL="742950" indent="-742950" algn="just">
              <a:buNone/>
            </a:pPr>
            <a:endParaRPr lang="ru-RU" sz="1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0"/>
            <a:ext cx="1481456" cy="158509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22" y="341784"/>
            <a:ext cx="8604478" cy="1143000"/>
          </a:xfrm>
        </p:spPr>
        <p:txBody>
          <a:bodyPr/>
          <a:lstStyle/>
          <a:p>
            <a:pPr algn="r"/>
            <a:r>
              <a:rPr lang="ru-RU" dirty="0" smtClean="0"/>
              <a:t>Модуль карточка организации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464137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400" dirty="0" smtClean="0"/>
              <a:t>    Что нужно проверить:</a:t>
            </a:r>
          </a:p>
          <a:p>
            <a:pPr marL="514350" indent="-514350">
              <a:buAutoNum type="arabicPeriod"/>
            </a:pPr>
            <a:r>
              <a:rPr lang="ru-RU" sz="3400" dirty="0" smtClean="0"/>
              <a:t>Актуальность информации (название ОО, электронную почту, сайт, номер телефона, номер лицензии); </a:t>
            </a:r>
            <a:r>
              <a:rPr lang="ru-RU" sz="3400" dirty="0" smtClean="0">
                <a:hlinkClick r:id="rId2" action="ppaction://hlinkfile"/>
              </a:rPr>
              <a:t>Организации.</a:t>
            </a:r>
            <a:r>
              <a:rPr lang="en-US" sz="3400" dirty="0" err="1" smtClean="0">
                <a:hlinkClick r:id="rId2" action="ppaction://hlinkfile"/>
              </a:rPr>
              <a:t>csv</a:t>
            </a:r>
            <a:endParaRPr lang="ru-RU" sz="3400" dirty="0" smtClean="0"/>
          </a:p>
          <a:p>
            <a:pPr marL="514350" indent="-514350">
              <a:buAutoNum type="arabicPeriod"/>
            </a:pPr>
            <a:r>
              <a:rPr lang="ru-RU" sz="3400" dirty="0" smtClean="0"/>
              <a:t>Загрузка карточек программ</a:t>
            </a:r>
          </a:p>
          <a:p>
            <a:pPr marL="0" indent="0">
              <a:buNone/>
            </a:pPr>
            <a:r>
              <a:rPr lang="ru-RU" sz="3400" dirty="0" smtClean="0"/>
              <a:t>(всего программ= опубликованные программы);</a:t>
            </a:r>
          </a:p>
          <a:p>
            <a:pPr marL="0" indent="0">
              <a:buNone/>
            </a:pPr>
            <a:r>
              <a:rPr lang="ru-RU" sz="3400" dirty="0" smtClean="0"/>
              <a:t>3. Количество оказываемых услуг </a:t>
            </a:r>
          </a:p>
          <a:p>
            <a:pPr marL="0" indent="0">
              <a:buNone/>
            </a:pPr>
            <a:r>
              <a:rPr lang="ru-RU" sz="3400" dirty="0" smtClean="0"/>
              <a:t> </a:t>
            </a:r>
            <a:r>
              <a:rPr lang="ru-RU" sz="3400" dirty="0" smtClean="0">
                <a:hlinkClick r:id="rId3" action="ppaction://hlinkfile"/>
              </a:rPr>
              <a:t>Организации - программы - услуги.</a:t>
            </a:r>
            <a:r>
              <a:rPr lang="en-US" sz="3400" dirty="0" err="1" smtClean="0">
                <a:hlinkClick r:id="rId3" action="ppaction://hlinkfile"/>
              </a:rPr>
              <a:t>csv</a:t>
            </a:r>
            <a:endParaRPr lang="ru-RU" sz="3400" dirty="0" smtClean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504" y="1"/>
            <a:ext cx="1253102" cy="134076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Модуль карточка 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Понятное публичное название</a:t>
            </a:r>
          </a:p>
          <a:p>
            <a:r>
              <a:rPr lang="ru-RU" dirty="0" smtClean="0"/>
              <a:t>Краткое описание</a:t>
            </a:r>
          </a:p>
          <a:p>
            <a:r>
              <a:rPr lang="ru-RU" dirty="0" smtClean="0"/>
              <a:t>Архивные/удаленные группы</a:t>
            </a:r>
          </a:p>
          <a:p>
            <a:r>
              <a:rPr lang="ru-RU" dirty="0" smtClean="0"/>
              <a:t>ФИО педагога</a:t>
            </a:r>
          </a:p>
          <a:p>
            <a:r>
              <a:rPr lang="ru-RU" dirty="0" smtClean="0"/>
              <a:t>Обложка(обычная картинка)/галерея(ваши фотографии)</a:t>
            </a:r>
          </a:p>
          <a:p>
            <a:r>
              <a:rPr lang="ru-RU" dirty="0" smtClean="0"/>
              <a:t>Баллы (от 350 до 740)</a:t>
            </a:r>
          </a:p>
          <a:p>
            <a:r>
              <a:rPr lang="ru-RU" dirty="0" smtClean="0"/>
              <a:t>2. Проверить типы программ и направленности</a:t>
            </a:r>
          </a:p>
          <a:p>
            <a:r>
              <a:rPr lang="ru-RU" dirty="0" smtClean="0"/>
              <a:t>3. Проверить статусы программ (</a:t>
            </a:r>
            <a:r>
              <a:rPr lang="ru-RU" dirty="0" err="1" smtClean="0"/>
              <a:t>Модерация</a:t>
            </a:r>
            <a:r>
              <a:rPr lang="ru-RU" dirty="0" smtClean="0"/>
              <a:t>/Ожидают правки)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0"/>
            <a:ext cx="1481456" cy="158509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Модуль заявка на обучение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1. Статусы заявок - новые и подтвержденные. Отсортировать по дате. Отменить старые, указав причину «</a:t>
            </a:r>
            <a:r>
              <a:rPr lang="ru-RU" dirty="0" err="1" smtClean="0"/>
              <a:t>Неотсортированная</a:t>
            </a:r>
            <a:r>
              <a:rPr lang="ru-RU" dirty="0" smtClean="0"/>
              <a:t> заявка на предыдущий учебный год». </a:t>
            </a:r>
          </a:p>
          <a:p>
            <a:r>
              <a:rPr lang="ru-RU" dirty="0" smtClean="0"/>
              <a:t>2. Статусы заявок – отмененные. Не забывать указывать причину отмены!</a:t>
            </a:r>
          </a:p>
          <a:p>
            <a:r>
              <a:rPr lang="ru-RU" dirty="0" smtClean="0"/>
              <a:t>3. Фильтры: Статус «Обучается», Ребенок подтвержден «Нет», Тип сертификата «Не подтвержден»</a:t>
            </a:r>
          </a:p>
          <a:p>
            <a:r>
              <a:rPr lang="ru-RU" dirty="0" smtClean="0"/>
              <a:t>4. Фильтры: Статус «Обучается», Тип финансирования «Сертификат финансирования», Тип сертификата «Сертификат учета»</a:t>
            </a:r>
          </a:p>
          <a:p>
            <a:r>
              <a:rPr lang="ru-RU" dirty="0" smtClean="0"/>
              <a:t>5. Фильтры: Статус «Обучается», Учебный год – проверить. 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81456" cy="158509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/>
          <a:lstStyle/>
          <a:p>
            <a:pPr algn="r"/>
            <a:r>
              <a:rPr lang="ru-RU" dirty="0" smtClean="0"/>
              <a:t>Модуль журнал посещаемости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. Проверить пустые группы (Дата начала/Дата окончания)</a:t>
            </a:r>
          </a:p>
          <a:p>
            <a:r>
              <a:rPr lang="ru-RU" dirty="0" smtClean="0"/>
              <a:t>2. Проверить расписание/период обучения в текущем учебном году/соответствие </a:t>
            </a:r>
            <a:r>
              <a:rPr lang="ru-RU" dirty="0" err="1" smtClean="0"/>
              <a:t>заполняемости</a:t>
            </a:r>
            <a:r>
              <a:rPr lang="ru-RU" dirty="0" smtClean="0"/>
              <a:t> группы (если у Вас </a:t>
            </a:r>
            <a:r>
              <a:rPr lang="ru-RU" dirty="0" err="1" smtClean="0"/>
              <a:t>заполняемость</a:t>
            </a:r>
            <a:r>
              <a:rPr lang="ru-RU" dirty="0" smtClean="0"/>
              <a:t> 15, а обучается 30)</a:t>
            </a:r>
          </a:p>
          <a:p>
            <a:r>
              <a:rPr lang="ru-RU" dirty="0" smtClean="0"/>
              <a:t>3. Название группы (номер, ФИО педагога, возраст)</a:t>
            </a:r>
          </a:p>
          <a:p>
            <a:r>
              <a:rPr lang="ru-RU" dirty="0" smtClean="0"/>
              <a:t>4. Фильтры: Удалено – «Да», прием заявок – «Да»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1259632" cy="1347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76376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Модуль пользователь сайта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Сортировка по количеству детей (1 клик для сортировки по возрастанию, 2 клика для сортировки по убыванию): проверить количество детей на 1 пользователя.</a:t>
            </a:r>
          </a:p>
          <a:p>
            <a:r>
              <a:rPr lang="ru-RU" dirty="0" smtClean="0"/>
              <a:t>2. Проверить подтверждение данных родителей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Задвоение</a:t>
            </a:r>
            <a:r>
              <a:rPr lang="ru-RU" dirty="0" smtClean="0"/>
              <a:t> кабинетов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81456" cy="158509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Модуль дети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1. Проверить количество активных заявок(особенно без внесения данных). Сортировка по возрастанию (2 клика по столбцу «Количество заявок»). </a:t>
            </a:r>
          </a:p>
          <a:p>
            <a:r>
              <a:rPr lang="ru-RU" dirty="0" smtClean="0"/>
              <a:t>2. Фильтры: Подтвержден – «Да», Тип сертификата «Не подтвержден». При подтверждении ребенка необходимо выдавать сертификат учета.</a:t>
            </a:r>
          </a:p>
          <a:p>
            <a:r>
              <a:rPr lang="ru-RU" dirty="0" smtClean="0"/>
              <a:t>3. Дети в статусе обучающегося должны быть подтверждены.</a:t>
            </a:r>
          </a:p>
          <a:p>
            <a:r>
              <a:rPr lang="ru-RU" dirty="0" smtClean="0"/>
              <a:t>4. </a:t>
            </a:r>
            <a:r>
              <a:rPr lang="ru-RU" dirty="0" err="1" smtClean="0"/>
              <a:t>Задвоение</a:t>
            </a:r>
            <a:r>
              <a:rPr lang="ru-RU" dirty="0" smtClean="0"/>
              <a:t> кабинетов.</a:t>
            </a:r>
          </a:p>
          <a:p>
            <a:r>
              <a:rPr lang="ru-RU" dirty="0" smtClean="0"/>
              <a:t>5. Детей, исполнившимся 5 лет зарегистрировать  и подтвердить учетную запись.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81456" cy="158509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3181</TotalTime>
  <Words>449</Words>
  <Application>Microsoft Office PowerPoint</Application>
  <PresentationFormat>Экран (4:3)</PresentationFormat>
  <Paragraphs>67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ГОРОДСКАЯ </vt:lpstr>
      <vt:lpstr> Вебинар по вопросам мониторинга и анализа ошибок в АИС Навигатор и способах их исправления </vt:lpstr>
      <vt:lpstr> ПЛАН ВЕБИНАРА  </vt:lpstr>
      <vt:lpstr>Модуль карточка организации</vt:lpstr>
      <vt:lpstr>Модуль карточка программ</vt:lpstr>
      <vt:lpstr>Модуль заявка на обучение</vt:lpstr>
      <vt:lpstr>Модуль журнал посещаемости</vt:lpstr>
      <vt:lpstr>Модуль пользователь сайта</vt:lpstr>
      <vt:lpstr>Модуль дети</vt:lpstr>
      <vt:lpstr>Завершение учебного года</vt:lpstr>
      <vt:lpstr>Подготовка к  Новому учебному году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СЕТЕВАЯ ФОРМА РЕАЛИЗАЦИИ ПРОГРАММ КАК СПОСОБ РЕШЕНИЯ АКТУАЛЬНЫХ ЗАДАЧ РАЗВИТИЯ ДОПОЛНИТЕЛЬНОГО ОБРАЗОВАНИЯ</dc:title>
  <dc:creator>Максим</dc:creator>
  <cp:lastModifiedBy>Пользователь</cp:lastModifiedBy>
  <cp:revision>331</cp:revision>
  <dcterms:created xsi:type="dcterms:W3CDTF">2016-08-23T15:06:12Z</dcterms:created>
  <dcterms:modified xsi:type="dcterms:W3CDTF">2021-05-17T07:24:31Z</dcterms:modified>
</cp:coreProperties>
</file>