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27"/>
  </p:notesMasterIdLst>
  <p:handoutMasterIdLst>
    <p:handoutMasterId r:id="rId28"/>
  </p:handoutMasterIdLst>
  <p:sldIdLst>
    <p:sldId id="432" r:id="rId2"/>
    <p:sldId id="545" r:id="rId3"/>
    <p:sldId id="494" r:id="rId4"/>
    <p:sldId id="495" r:id="rId5"/>
    <p:sldId id="555" r:id="rId6"/>
    <p:sldId id="553" r:id="rId7"/>
    <p:sldId id="546" r:id="rId8"/>
    <p:sldId id="554" r:id="rId9"/>
    <p:sldId id="547" r:id="rId10"/>
    <p:sldId id="496" r:id="rId11"/>
    <p:sldId id="497" r:id="rId12"/>
    <p:sldId id="501" r:id="rId13"/>
    <p:sldId id="488" r:id="rId14"/>
    <p:sldId id="540" r:id="rId15"/>
    <p:sldId id="541" r:id="rId16"/>
    <p:sldId id="548" r:id="rId17"/>
    <p:sldId id="549" r:id="rId18"/>
    <p:sldId id="550" r:id="rId19"/>
    <p:sldId id="542" r:id="rId20"/>
    <p:sldId id="551" r:id="rId21"/>
    <p:sldId id="552" r:id="rId22"/>
    <p:sldId id="510" r:id="rId23"/>
    <p:sldId id="512" r:id="rId24"/>
    <p:sldId id="506" r:id="rId25"/>
    <p:sldId id="543" r:id="rId26"/>
  </p:sldIdLst>
  <p:sldSz cx="9144000" cy="5143500" type="screen16x9"/>
  <p:notesSz cx="6858000" cy="9144000"/>
  <p:defaultTextStyle>
    <a:defPPr>
      <a:defRPr lang="ru-RU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itchFamily="34" charset="0"/>
        <a:ea typeface="+mn-ea"/>
        <a:cs typeface="+mn-cs"/>
        <a:sym typeface="Calibri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itchFamily="34" charset="0"/>
        <a:ea typeface="+mn-ea"/>
        <a:cs typeface="+mn-cs"/>
        <a:sym typeface="Calibri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itchFamily="34" charset="0"/>
        <a:ea typeface="+mn-ea"/>
        <a:cs typeface="+mn-cs"/>
        <a:sym typeface="Calibri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itchFamily="34" charset="0"/>
        <a:ea typeface="+mn-ea"/>
        <a:cs typeface="+mn-cs"/>
        <a:sym typeface="Calibri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itchFamily="34" charset="0"/>
        <a:ea typeface="+mn-ea"/>
        <a:cs typeface="+mn-cs"/>
        <a:sym typeface="Calibri" pitchFamily="34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Calibri" pitchFamily="34" charset="0"/>
        <a:ea typeface="+mn-ea"/>
        <a:cs typeface="+mn-cs"/>
        <a:sym typeface="Calibri" pitchFamily="34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Calibri" pitchFamily="34" charset="0"/>
        <a:ea typeface="+mn-ea"/>
        <a:cs typeface="+mn-cs"/>
        <a:sym typeface="Calibri" pitchFamily="34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Calibri" pitchFamily="34" charset="0"/>
        <a:ea typeface="+mn-ea"/>
        <a:cs typeface="+mn-cs"/>
        <a:sym typeface="Calibri" pitchFamily="34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Calibri" pitchFamily="34" charset="0"/>
        <a:ea typeface="+mn-ea"/>
        <a:cs typeface="+mn-cs"/>
        <a:sym typeface="Calibri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8A96EA6-2EA4-4CF0-AA4C-8B7D4CC3CCC3}">
          <p14:sldIdLst/>
        </p14:section>
        <p14:section name="5.1 Разработка концепции УП создания ЛРОС в командах ОО (инструкция)" id="{89490B33-9827-4BC1-8151-7B88F515CFC2}">
          <p14:sldIdLst/>
        </p14:section>
        <p14:section name="5.2 Региональная модель реализации Программы по развитию ЛП в образовании" id="{0BBCD03A-8316-427B-9E30-C8DA184DAB82}">
          <p14:sldIdLst/>
        </p14:section>
        <p14:section name="5.3 Основы взаимодействия с участниками Программы и коммуникационная культура членов РОСК" id="{245A627D-2045-442B-974E-966384D32684}">
          <p14:sldIdLst/>
        </p14:section>
        <p14:section name="Приложение - Шаблон концепции проекта" id="{945E3BD6-74D8-49F1-8A9D-7618FDEEB0B2}">
          <p14:sldIdLst>
            <p14:sldId id="432"/>
            <p14:sldId id="545"/>
            <p14:sldId id="494"/>
            <p14:sldId id="495"/>
            <p14:sldId id="555"/>
            <p14:sldId id="553"/>
            <p14:sldId id="546"/>
            <p14:sldId id="554"/>
            <p14:sldId id="547"/>
            <p14:sldId id="496"/>
            <p14:sldId id="497"/>
            <p14:sldId id="501"/>
            <p14:sldId id="488"/>
            <p14:sldId id="540"/>
            <p14:sldId id="541"/>
            <p14:sldId id="548"/>
            <p14:sldId id="549"/>
            <p14:sldId id="550"/>
            <p14:sldId id="542"/>
            <p14:sldId id="551"/>
            <p14:sldId id="552"/>
            <p14:sldId id="510"/>
            <p14:sldId id="512"/>
            <p14:sldId id="506"/>
            <p14:sldId id="54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1" initials="1" lastIdx="1" clrIdx="0">
    <p:extLst/>
  </p:cmAuthor>
  <p:cmAuthor id="2" name="Инна Московских" initials="ИМ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2D"/>
    <a:srgbClr val="22974F"/>
    <a:srgbClr val="424242"/>
    <a:srgbClr val="7E398B"/>
    <a:srgbClr val="F69200"/>
    <a:srgbClr val="EFFCEE"/>
    <a:srgbClr val="009F8E"/>
    <a:srgbClr val="00A4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86477" autoAdjust="0"/>
  </p:normalViewPr>
  <p:slideViewPr>
    <p:cSldViewPr snapToGrid="0" snapToObjects="1">
      <p:cViewPr>
        <p:scale>
          <a:sx n="90" d="100"/>
          <a:sy n="90" d="100"/>
        </p:scale>
        <p:origin x="-738" y="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3" d="100"/>
          <a:sy n="53" d="100"/>
        </p:scale>
        <p:origin x="-282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60;&#1051;&#1045;&#1064;&#1050;&#1040;\2021-22%20&#1091;&#1095;&#1077;&#1073;&#1085;&#1099;&#1081;%20&#1075;&#1086;&#1076;\&#1050;&#1054;&#1053;&#1050;&#1059;&#1056;&#1057;&#1067;\&#1042;&#1082;&#1083;&#1072;&#1076;%20&#1074;%20&#1073;&#1091;&#1076;&#1091;&#1097;&#1077;&#1077;\&#1088;&#1072;&#1073;&#1086;&#1090;&#1072;%20&#1085;&#1072;&#1076;%20&#1087;&#1088;&#1086;&#1077;&#1082;&#1090;&#1086;&#1084;\&#1057;&#1072;&#1084;&#1099;&#1080;&#774;%20&#1087;&#1088;&#1072;&#1074;&#1080;&#1083;&#1100;&#1085;&#1099;&#1080;&#774;%20&#1096;&#1072;&#1073;&#1083;&#1086;&#1085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60;&#1051;&#1045;&#1064;&#1050;&#1040;\2021-22%20&#1091;&#1095;&#1077;&#1073;&#1085;&#1099;&#1081;%20&#1075;&#1086;&#1076;\&#1042;&#1050;&#1051;&#1040;&#1044;%20&#1042;%20&#1041;&#1059;&#1044;&#1059;&#1065;&#1045;&#1045;\&#1088;&#1072;&#1073;&#1086;&#1090;&#1072;%20&#1085;&#1072;&#1076;%20&#1087;&#1088;&#1086;&#1077;&#1082;&#1090;&#1086;&#1084;\&#1050;&#1086;&#1083;&#1080;&#1095;&#1077;&#1089;&#1090;&#1074;&#1077;&#1085;&#1085;&#1099;&#1077;%20&#1086;&#1094;&#1077;&#1085;&#1082;&#1080;%20&#1087;&#1072;&#1088;&#1072;&#1084;&#1077;&#1090;&#1088;&#1086;&#1074;%20&#1086;&#1073;&#1088;&#1072;&#1079;&#1086;&#1074;&#1072;&#1090;&#1077;&#1083;&#1100;&#1085;&#1086;&#1081;%20&#1089;&#1088;&#1077;&#1076;&#1099;%20&#1052;&#1041;&#1059;%20&#1044;&#1054;%20_&#1062;&#1058;&#1080;&#1056;%20_&#1055;&#1083;&#1072;&#1085;&#1077;&#1090;&#1072;%20&#1090;&#1072;&#1083;&#1072;&#1085;&#1090;&#1086;&#1074;_%20(&#1054;&#1090;&#1074;&#1077;&#1090;&#1099;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60;&#1051;&#1045;&#1064;&#1050;&#1040;\2021-22%20&#1091;&#1095;&#1077;&#1073;&#1085;&#1099;&#1081;%20&#1075;&#1086;&#1076;\&#1050;&#1054;&#1053;&#1050;&#1059;&#1056;&#1057;&#1067;\&#1042;&#1082;&#1083;&#1072;&#1076;%20&#1074;%20&#1073;&#1091;&#1076;&#1091;&#1097;&#1077;&#1077;\&#1088;&#1072;&#1073;&#1086;&#1090;&#1072;%20&#1085;&#1072;&#1076;%20&#1087;&#1088;&#1086;&#1077;&#1082;&#1090;&#1086;&#1084;\&#1057;&#1072;&#1084;&#1099;&#1080;&#774;%20&#1087;&#1088;&#1072;&#1074;&#1080;&#1083;&#1100;&#1085;&#1099;&#1080;&#774;%20&#1096;&#1072;&#1073;&#1083;&#1086;&#1085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'Стартовый мониторинг '!$A$41</c:f>
              <c:strCache>
                <c:ptCount val="1"/>
                <c:pt idx="0">
                  <c:v>Графическая модель соотношения типов образовательной среды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'Стартовый мониторинг '!$A$50:$A$53</c:f>
              <c:strCache>
                <c:ptCount val="4"/>
                <c:pt idx="0">
                  <c:v>Догматическая среда</c:v>
                </c:pt>
                <c:pt idx="1">
                  <c:v>Карьерная среда</c:v>
                </c:pt>
                <c:pt idx="2">
                  <c:v>Творческая среда</c:v>
                </c:pt>
                <c:pt idx="3">
                  <c:v>Безмятежная среда</c:v>
                </c:pt>
              </c:strCache>
            </c:strRef>
          </c:cat>
          <c:val>
            <c:numRef>
              <c:f>'Стартовый мониторинг '!$B$50:$B$53</c:f>
              <c:numCache>
                <c:formatCode>0.0</c:formatCode>
                <c:ptCount val="4"/>
                <c:pt idx="0">
                  <c:v>18.000000000000004</c:v>
                </c:pt>
                <c:pt idx="1">
                  <c:v>36.000000000000007</c:v>
                </c:pt>
                <c:pt idx="2">
                  <c:v>30.666666666666671</c:v>
                </c:pt>
                <c:pt idx="3">
                  <c:v>15.333333333333336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5FC-4861-BFFE-8F90473397E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988219967278263"/>
          <c:y val="0.30802559683045244"/>
          <c:w val="0.29023532924165402"/>
          <c:h val="0.36830183720167686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3262589712327389E-2"/>
          <c:y val="3.4077493163936073E-2"/>
          <c:w val="0.93390845310365189"/>
          <c:h val="0.59072865139534581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обучающиеся!$A$13:$A$24</c:f>
              <c:strCache>
                <c:ptCount val="12"/>
                <c:pt idx="0">
                  <c:v>Широта</c:v>
                </c:pt>
                <c:pt idx="1">
                  <c:v>Интенсивность</c:v>
                </c:pt>
                <c:pt idx="2">
                  <c:v>Осознаваемость</c:v>
                </c:pt>
                <c:pt idx="3">
                  <c:v>Обобщенность</c:v>
                </c:pt>
                <c:pt idx="4">
                  <c:v>Эмоциональность</c:v>
                </c:pt>
                <c:pt idx="5">
                  <c:v>Доминантность</c:v>
                </c:pt>
                <c:pt idx="6">
                  <c:v>Когерентность</c:v>
                </c:pt>
                <c:pt idx="7">
                  <c:v>Активность</c:v>
                </c:pt>
                <c:pt idx="8">
                  <c:v>Мобильность</c:v>
                </c:pt>
                <c:pt idx="9">
                  <c:v>Структурированность</c:v>
                </c:pt>
                <c:pt idx="10">
                  <c:v>Безопасность</c:v>
                </c:pt>
                <c:pt idx="11">
                  <c:v>Устойчивость</c:v>
                </c:pt>
              </c:strCache>
            </c:strRef>
          </c:cat>
          <c:val>
            <c:numRef>
              <c:f>обучающиеся!$B$13:$B$24</c:f>
              <c:numCache>
                <c:formatCode>General</c:formatCode>
                <c:ptCount val="12"/>
                <c:pt idx="0">
                  <c:v>4.3</c:v>
                </c:pt>
                <c:pt idx="1">
                  <c:v>3.08</c:v>
                </c:pt>
                <c:pt idx="2">
                  <c:v>4.72</c:v>
                </c:pt>
                <c:pt idx="3">
                  <c:v>4.8</c:v>
                </c:pt>
                <c:pt idx="4">
                  <c:v>2.88</c:v>
                </c:pt>
                <c:pt idx="5">
                  <c:v>5.08</c:v>
                </c:pt>
                <c:pt idx="6">
                  <c:v>1.43</c:v>
                </c:pt>
                <c:pt idx="7">
                  <c:v>3.48</c:v>
                </c:pt>
                <c:pt idx="8">
                  <c:v>3.44</c:v>
                </c:pt>
                <c:pt idx="9">
                  <c:v>3.61</c:v>
                </c:pt>
                <c:pt idx="10">
                  <c:v>5.78</c:v>
                </c:pt>
                <c:pt idx="11">
                  <c:v>5.7700000000000014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9320832"/>
        <c:axId val="149349120"/>
      </c:barChart>
      <c:catAx>
        <c:axId val="149320832"/>
        <c:scaling>
          <c:orientation val="minMax"/>
        </c:scaling>
        <c:delete val="0"/>
        <c:axPos val="b"/>
        <c:majorTickMark val="out"/>
        <c:minorTickMark val="none"/>
        <c:tickLblPos val="nextTo"/>
        <c:crossAx val="149349120"/>
        <c:crosses val="autoZero"/>
        <c:auto val="1"/>
        <c:lblAlgn val="ctr"/>
        <c:lblOffset val="100"/>
        <c:noMultiLvlLbl val="0"/>
      </c:catAx>
      <c:valAx>
        <c:axId val="1493491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93208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radarChart>
        <c:radarStyle val="marker"/>
        <c:varyColors val="0"/>
        <c:ser>
          <c:idx val="0"/>
          <c:order val="0"/>
          <c:tx>
            <c:v>Руководитель/Директор</c:v>
          </c:tx>
          <c:cat>
            <c:strRef>
              <c:f>'Стартовый мониторинг '!$A$111:$A$122</c:f>
              <c:strCache>
                <c:ptCount val="12"/>
                <c:pt idx="0">
                  <c:v>Широта</c:v>
                </c:pt>
                <c:pt idx="1">
                  <c:v>Интенсивность</c:v>
                </c:pt>
                <c:pt idx="2">
                  <c:v>Осознаваемость</c:v>
                </c:pt>
                <c:pt idx="3">
                  <c:v>Обобщенность</c:v>
                </c:pt>
                <c:pt idx="4">
                  <c:v>Эмоциональность</c:v>
                </c:pt>
                <c:pt idx="5">
                  <c:v>Доминантность</c:v>
                </c:pt>
                <c:pt idx="6">
                  <c:v>Когерентность</c:v>
                </c:pt>
                <c:pt idx="7">
                  <c:v>Активность</c:v>
                </c:pt>
                <c:pt idx="8">
                  <c:v>Мобильность</c:v>
                </c:pt>
                <c:pt idx="9">
                  <c:v>Структурированность</c:v>
                </c:pt>
                <c:pt idx="10">
                  <c:v>Безопасность</c:v>
                </c:pt>
                <c:pt idx="11">
                  <c:v>Устойчивость</c:v>
                </c:pt>
              </c:strCache>
            </c:strRef>
          </c:cat>
          <c:val>
            <c:numRef>
              <c:f>'Стартовый мониторинг '!$B$111:$B$122</c:f>
              <c:numCache>
                <c:formatCode>General</c:formatCode>
                <c:ptCount val="12"/>
                <c:pt idx="0">
                  <c:v>5.46</c:v>
                </c:pt>
                <c:pt idx="1">
                  <c:v>3.6</c:v>
                </c:pt>
                <c:pt idx="2">
                  <c:v>3.7800000000000002</c:v>
                </c:pt>
                <c:pt idx="3">
                  <c:v>7.3199999999999985</c:v>
                </c:pt>
                <c:pt idx="4">
                  <c:v>6.72</c:v>
                </c:pt>
                <c:pt idx="5">
                  <c:v>13.2</c:v>
                </c:pt>
                <c:pt idx="6">
                  <c:v>4.4400000000000004</c:v>
                </c:pt>
                <c:pt idx="7">
                  <c:v>9.9600000000000026</c:v>
                </c:pt>
                <c:pt idx="8">
                  <c:v>12.6</c:v>
                </c:pt>
                <c:pt idx="9">
                  <c:v>8.4</c:v>
                </c:pt>
                <c:pt idx="10">
                  <c:v>8.6</c:v>
                </c:pt>
                <c:pt idx="11">
                  <c:v>8.4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F9C-410F-9A96-7EBD41225EDE}"/>
            </c:ext>
          </c:extLst>
        </c:ser>
        <c:ser>
          <c:idx val="1"/>
          <c:order val="1"/>
          <c:tx>
            <c:v>Администрация</c:v>
          </c:tx>
          <c:cat>
            <c:strRef>
              <c:f>'Стартовый мониторинг '!$A$111:$A$122</c:f>
              <c:strCache>
                <c:ptCount val="12"/>
                <c:pt idx="0">
                  <c:v>Широта</c:v>
                </c:pt>
                <c:pt idx="1">
                  <c:v>Интенсивность</c:v>
                </c:pt>
                <c:pt idx="2">
                  <c:v>Осознаваемость</c:v>
                </c:pt>
                <c:pt idx="3">
                  <c:v>Обобщенность</c:v>
                </c:pt>
                <c:pt idx="4">
                  <c:v>Эмоциональность</c:v>
                </c:pt>
                <c:pt idx="5">
                  <c:v>Доминантность</c:v>
                </c:pt>
                <c:pt idx="6">
                  <c:v>Когерентность</c:v>
                </c:pt>
                <c:pt idx="7">
                  <c:v>Активность</c:v>
                </c:pt>
                <c:pt idx="8">
                  <c:v>Мобильность</c:v>
                </c:pt>
                <c:pt idx="9">
                  <c:v>Структурированность</c:v>
                </c:pt>
                <c:pt idx="10">
                  <c:v>Безопасность</c:v>
                </c:pt>
                <c:pt idx="11">
                  <c:v>Устойчивость</c:v>
                </c:pt>
              </c:strCache>
            </c:strRef>
          </c:cat>
          <c:val>
            <c:numRef>
              <c:f>'Стартовый мониторинг '!$C$111:$C$122</c:f>
              <c:numCache>
                <c:formatCode>General</c:formatCode>
                <c:ptCount val="12"/>
                <c:pt idx="0">
                  <c:v>3.77</c:v>
                </c:pt>
                <c:pt idx="1">
                  <c:v>5.71</c:v>
                </c:pt>
                <c:pt idx="2">
                  <c:v>3.71</c:v>
                </c:pt>
                <c:pt idx="3">
                  <c:v>4.6599999999999975</c:v>
                </c:pt>
                <c:pt idx="4">
                  <c:v>6.06</c:v>
                </c:pt>
                <c:pt idx="5">
                  <c:v>6.2</c:v>
                </c:pt>
                <c:pt idx="6">
                  <c:v>2.88</c:v>
                </c:pt>
                <c:pt idx="7">
                  <c:v>6.31</c:v>
                </c:pt>
                <c:pt idx="8">
                  <c:v>5.94</c:v>
                </c:pt>
                <c:pt idx="9">
                  <c:v>7.26</c:v>
                </c:pt>
                <c:pt idx="10">
                  <c:v>6.7700000000000014</c:v>
                </c:pt>
                <c:pt idx="11">
                  <c:v>6.21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F9C-410F-9A96-7EBD41225EDE}"/>
            </c:ext>
          </c:extLst>
        </c:ser>
        <c:ser>
          <c:idx val="2"/>
          <c:order val="2"/>
          <c:tx>
            <c:v>Педагоги</c:v>
          </c:tx>
          <c:cat>
            <c:strRef>
              <c:f>'Стартовый мониторинг '!$A$111:$A$122</c:f>
              <c:strCache>
                <c:ptCount val="12"/>
                <c:pt idx="0">
                  <c:v>Широта</c:v>
                </c:pt>
                <c:pt idx="1">
                  <c:v>Интенсивность</c:v>
                </c:pt>
                <c:pt idx="2">
                  <c:v>Осознаваемость</c:v>
                </c:pt>
                <c:pt idx="3">
                  <c:v>Обобщенность</c:v>
                </c:pt>
                <c:pt idx="4">
                  <c:v>Эмоциональность</c:v>
                </c:pt>
                <c:pt idx="5">
                  <c:v>Доминантность</c:v>
                </c:pt>
                <c:pt idx="6">
                  <c:v>Когерентность</c:v>
                </c:pt>
                <c:pt idx="7">
                  <c:v>Активность</c:v>
                </c:pt>
                <c:pt idx="8">
                  <c:v>Мобильность</c:v>
                </c:pt>
                <c:pt idx="9">
                  <c:v>Структурированность</c:v>
                </c:pt>
                <c:pt idx="10">
                  <c:v>Безопасность</c:v>
                </c:pt>
                <c:pt idx="11">
                  <c:v>Устойчивость</c:v>
                </c:pt>
              </c:strCache>
            </c:strRef>
          </c:cat>
          <c:val>
            <c:numRef>
              <c:f>'Стартовый мониторинг '!$D$111:$D$122</c:f>
              <c:numCache>
                <c:formatCode>General</c:formatCode>
                <c:ptCount val="12"/>
                <c:pt idx="0">
                  <c:v>2.65</c:v>
                </c:pt>
                <c:pt idx="1">
                  <c:v>4.4000000000000004</c:v>
                </c:pt>
                <c:pt idx="2">
                  <c:v>2.58</c:v>
                </c:pt>
                <c:pt idx="3">
                  <c:v>4.68</c:v>
                </c:pt>
                <c:pt idx="4">
                  <c:v>3.06</c:v>
                </c:pt>
                <c:pt idx="5">
                  <c:v>6.05</c:v>
                </c:pt>
                <c:pt idx="6">
                  <c:v>2.82</c:v>
                </c:pt>
                <c:pt idx="7">
                  <c:v>4.84</c:v>
                </c:pt>
                <c:pt idx="8">
                  <c:v>5.2700000000000014</c:v>
                </c:pt>
                <c:pt idx="9">
                  <c:v>6.05</c:v>
                </c:pt>
                <c:pt idx="10">
                  <c:v>6.3199999999999985</c:v>
                </c:pt>
                <c:pt idx="11">
                  <c:v>6.1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F9C-410F-9A96-7EBD41225EDE}"/>
            </c:ext>
          </c:extLst>
        </c:ser>
        <c:ser>
          <c:idx val="3"/>
          <c:order val="3"/>
          <c:tx>
            <c:v>Родители</c:v>
          </c:tx>
          <c:cat>
            <c:strRef>
              <c:f>'Стартовый мониторинг '!$A$111:$A$122</c:f>
              <c:strCache>
                <c:ptCount val="12"/>
                <c:pt idx="0">
                  <c:v>Широта</c:v>
                </c:pt>
                <c:pt idx="1">
                  <c:v>Интенсивность</c:v>
                </c:pt>
                <c:pt idx="2">
                  <c:v>Осознаваемость</c:v>
                </c:pt>
                <c:pt idx="3">
                  <c:v>Обобщенность</c:v>
                </c:pt>
                <c:pt idx="4">
                  <c:v>Эмоциональность</c:v>
                </c:pt>
                <c:pt idx="5">
                  <c:v>Доминантность</c:v>
                </c:pt>
                <c:pt idx="6">
                  <c:v>Когерентность</c:v>
                </c:pt>
                <c:pt idx="7">
                  <c:v>Активность</c:v>
                </c:pt>
                <c:pt idx="8">
                  <c:v>Мобильность</c:v>
                </c:pt>
                <c:pt idx="9">
                  <c:v>Структурированность</c:v>
                </c:pt>
                <c:pt idx="10">
                  <c:v>Безопасность</c:v>
                </c:pt>
                <c:pt idx="11">
                  <c:v>Устойчивость</c:v>
                </c:pt>
              </c:strCache>
            </c:strRef>
          </c:cat>
          <c:val>
            <c:numRef>
              <c:f>'Стартовый мониторинг '!$E$111:$E$122</c:f>
              <c:numCache>
                <c:formatCode>General</c:formatCode>
                <c:ptCount val="12"/>
                <c:pt idx="0">
                  <c:v>7.9300000000000024</c:v>
                </c:pt>
                <c:pt idx="1">
                  <c:v>4.08</c:v>
                </c:pt>
                <c:pt idx="2">
                  <c:v>4.1399999999999997</c:v>
                </c:pt>
                <c:pt idx="3">
                  <c:v>5.63</c:v>
                </c:pt>
                <c:pt idx="4">
                  <c:v>3.04</c:v>
                </c:pt>
                <c:pt idx="5">
                  <c:v>6.1099999999999985</c:v>
                </c:pt>
                <c:pt idx="6">
                  <c:v>3.14</c:v>
                </c:pt>
                <c:pt idx="7">
                  <c:v>4.09</c:v>
                </c:pt>
                <c:pt idx="8">
                  <c:v>5.88</c:v>
                </c:pt>
                <c:pt idx="9">
                  <c:v>4.96</c:v>
                </c:pt>
                <c:pt idx="10">
                  <c:v>5.8</c:v>
                </c:pt>
                <c:pt idx="11">
                  <c:v>4.88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F9C-410F-9A96-7EBD41225EDE}"/>
            </c:ext>
          </c:extLst>
        </c:ser>
        <c:ser>
          <c:idx val="4"/>
          <c:order val="4"/>
          <c:tx>
            <c:v>Ученики/воспитанники</c:v>
          </c:tx>
          <c:cat>
            <c:strRef>
              <c:f>'Стартовый мониторинг '!$A$111:$A$122</c:f>
              <c:strCache>
                <c:ptCount val="12"/>
                <c:pt idx="0">
                  <c:v>Широта</c:v>
                </c:pt>
                <c:pt idx="1">
                  <c:v>Интенсивность</c:v>
                </c:pt>
                <c:pt idx="2">
                  <c:v>Осознаваемость</c:v>
                </c:pt>
                <c:pt idx="3">
                  <c:v>Обобщенность</c:v>
                </c:pt>
                <c:pt idx="4">
                  <c:v>Эмоциональность</c:v>
                </c:pt>
                <c:pt idx="5">
                  <c:v>Доминантность</c:v>
                </c:pt>
                <c:pt idx="6">
                  <c:v>Когерентность</c:v>
                </c:pt>
                <c:pt idx="7">
                  <c:v>Активность</c:v>
                </c:pt>
                <c:pt idx="8">
                  <c:v>Мобильность</c:v>
                </c:pt>
                <c:pt idx="9">
                  <c:v>Структурированность</c:v>
                </c:pt>
                <c:pt idx="10">
                  <c:v>Безопасность</c:v>
                </c:pt>
                <c:pt idx="11">
                  <c:v>Устойчивость</c:v>
                </c:pt>
              </c:strCache>
            </c:strRef>
          </c:cat>
          <c:val>
            <c:numRef>
              <c:f>'Стартовый мониторинг '!$F$111:$F$122</c:f>
              <c:numCache>
                <c:formatCode>General</c:formatCode>
                <c:ptCount val="12"/>
                <c:pt idx="0">
                  <c:v>4.3</c:v>
                </c:pt>
                <c:pt idx="1">
                  <c:v>3.08</c:v>
                </c:pt>
                <c:pt idx="2">
                  <c:v>4.72</c:v>
                </c:pt>
                <c:pt idx="3">
                  <c:v>4.8</c:v>
                </c:pt>
                <c:pt idx="4">
                  <c:v>2.88</c:v>
                </c:pt>
                <c:pt idx="5">
                  <c:v>5.08</c:v>
                </c:pt>
                <c:pt idx="6">
                  <c:v>1.43</c:v>
                </c:pt>
                <c:pt idx="7">
                  <c:v>3.48</c:v>
                </c:pt>
                <c:pt idx="8">
                  <c:v>3.44</c:v>
                </c:pt>
                <c:pt idx="9">
                  <c:v>3.61</c:v>
                </c:pt>
                <c:pt idx="10">
                  <c:v>5.78</c:v>
                </c:pt>
                <c:pt idx="11">
                  <c:v>5.7700000000000014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F9C-410F-9A96-7EBD41225E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2674560"/>
        <c:axId val="162676096"/>
      </c:radarChart>
      <c:catAx>
        <c:axId val="162674560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crossAx val="162676096"/>
        <c:crosses val="autoZero"/>
        <c:auto val="1"/>
        <c:lblAlgn val="ctr"/>
        <c:lblOffset val="100"/>
        <c:noMultiLvlLbl val="0"/>
      </c:catAx>
      <c:valAx>
        <c:axId val="162676096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16267456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>
              <a:latin typeface="+mn-lt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Верхний колонтитул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>
              <a:defRPr sz="1200"/>
            </a:lvl1pPr>
          </a:lstStyle>
          <a:p>
            <a:pPr>
              <a:defRPr/>
            </a:pPr>
            <a:endParaRPr lang="ru-RU" altLang="ru-RU" dirty="0">
              <a:latin typeface="Fedra Sans Pro Book" panose="020B0504040000020004" pitchFamily="34" charset="0"/>
            </a:endParaRPr>
          </a:p>
        </p:txBody>
      </p:sp>
      <p:sp>
        <p:nvSpPr>
          <p:cNvPr id="6147" name="Дата 2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>
              <a:defRPr sz="1200"/>
            </a:lvl1pPr>
          </a:lstStyle>
          <a:p>
            <a:pPr>
              <a:defRPr/>
            </a:pPr>
            <a:fld id="{C00757B8-C0A5-4FCC-B312-3CF3A702016C}" type="datetimeFigureOut">
              <a:rPr lang="ru-RU" altLang="ru-RU">
                <a:latin typeface="Fedra Sans Pro Book" panose="020B0504040000020004" pitchFamily="34" charset="0"/>
              </a:rPr>
              <a:pPr>
                <a:defRPr/>
              </a:pPr>
              <a:t>20.12.2021</a:t>
            </a:fld>
            <a:endParaRPr lang="ru-RU" altLang="ru-RU" dirty="0">
              <a:latin typeface="Fedra Sans Pro Book" panose="020B0504040000020004" pitchFamily="34" charset="0"/>
            </a:endParaRPr>
          </a:p>
        </p:txBody>
      </p:sp>
      <p:sp>
        <p:nvSpPr>
          <p:cNvPr id="6148" name="Нижний колонтитул 3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>
              <a:defRPr sz="1200"/>
            </a:lvl1pPr>
          </a:lstStyle>
          <a:p>
            <a:pPr>
              <a:defRPr/>
            </a:pPr>
            <a:endParaRPr lang="ru-RU" altLang="ru-RU" dirty="0">
              <a:latin typeface="Fedra Sans Pro Book" panose="020B0504040000020004" pitchFamily="34" charset="0"/>
            </a:endParaRPr>
          </a:p>
        </p:txBody>
      </p:sp>
      <p:sp>
        <p:nvSpPr>
          <p:cNvPr id="6149" name="Номер слайда 4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>
              <a:defRPr sz="1200"/>
            </a:lvl1pPr>
          </a:lstStyle>
          <a:p>
            <a:fld id="{00FB50BA-0194-4AFC-A2C2-8EEE5B1246A0}" type="slidenum">
              <a:rPr lang="ru-RU" altLang="ru-RU">
                <a:latin typeface="Fedra Sans Pro Book" panose="020B0504040000020004" pitchFamily="34" charset="0"/>
              </a:rPr>
              <a:pPr/>
              <a:t>‹#›</a:t>
            </a:fld>
            <a:endParaRPr lang="ru-RU" altLang="ru-RU" dirty="0">
              <a:latin typeface="Fedra Sans Pro Book" panose="020B0504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6460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hape 200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123" name="Shape 201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dirty="0"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6889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Fedra Sans Pro Book" panose="020B0504040000020004" pitchFamily="34" charset="0"/>
        <a:ea typeface="Fedra Sans Pro Light" panose="020B0303040000020004" pitchFamily="34" charset="0"/>
        <a:cs typeface="+mn-cs"/>
        <a:sym typeface="Calibri" pitchFamily="34" charset="0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itchFamily="34" charset="0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itchFamily="34" charset="0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itchFamily="34" charset="0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itchFamily="34" charset="0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651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3575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8808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ы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2425FD-307E-F44F-9436-8FF576500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241222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F279F6-56C5-44B2-93E3-518D59413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7B4D488-678E-4396-904D-AACB8E3EE4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0FCF44E-B137-41DB-925C-0FACD6A2E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edra Sans Pro Book" panose="020B0504040000020004" pitchFamily="34" charset="0"/>
              </a:defRPr>
            </a:lvl1pPr>
          </a:lstStyle>
          <a:p>
            <a:fld id="{20BB52A8-78A9-49ED-9596-4B1B7984FD4F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D5116D6-EED1-4E8A-8B76-F4DA072D6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edra Sans Pro Book" panose="020B0504040000020004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A41A9FA-1F82-4D44-9E29-0B72F0C93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edra Sans Pro Book" panose="020B0504040000020004" pitchFamily="34" charset="0"/>
              </a:defRPr>
            </a:lvl1pPr>
          </a:lstStyle>
          <a:p>
            <a:fld id="{624E93E5-1042-4D98-99DA-0BECAE26FC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123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370013"/>
            <a:ext cx="81915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dirty="0" err="1"/>
              <a:t>Название</a:t>
            </a:r>
            <a:r>
              <a:rPr lang="en-US" altLang="ru-RU" dirty="0"/>
              <a:t> </a:t>
            </a:r>
            <a:r>
              <a:rPr lang="en-US" altLang="ru-RU" dirty="0" err="1"/>
              <a:t>слайда</a:t>
            </a:r>
            <a:endParaRPr lang="en-US" altLang="ru-RU" dirty="0"/>
          </a:p>
          <a:p>
            <a:pPr lvl="0"/>
            <a:r>
              <a:rPr lang="ru-RU" altLang="ru-RU" dirty="0"/>
              <a:t>Образец текста</a:t>
            </a:r>
          </a:p>
          <a:p>
            <a:pPr lvl="1"/>
            <a:r>
              <a:rPr lang="ru-RU" altLang="ru-RU" dirty="0"/>
              <a:t>Второй уровень</a:t>
            </a:r>
          </a:p>
          <a:p>
            <a:pPr lvl="2"/>
            <a:r>
              <a:rPr lang="ru-RU" altLang="ru-RU" dirty="0"/>
              <a:t>Третий уровень</a:t>
            </a:r>
          </a:p>
          <a:p>
            <a:pPr lvl="3"/>
            <a:r>
              <a:rPr lang="ru-RU" altLang="ru-RU" dirty="0"/>
              <a:t>Четвертый уровень</a:t>
            </a:r>
          </a:p>
          <a:p>
            <a:pPr lvl="3"/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78" r:id="rId2"/>
    <p:sldLayoutId id="2147483781" r:id="rId3"/>
    <p:sldLayoutId id="2147483782" r:id="rId4"/>
    <p:sldLayoutId id="2147483784" r:id="rId5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 cap="all">
          <a:solidFill>
            <a:srgbClr val="F69200"/>
          </a:solidFill>
          <a:latin typeface="Fedra Sans Pro Light" charset="0"/>
          <a:ea typeface="Fedra Sans Pro Light" charset="0"/>
          <a:cs typeface="Fedra Sans Pro Light" charset="0"/>
          <a:sym typeface="Fedra Sans Pro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F69200"/>
          </a:solidFill>
          <a:latin typeface="Fedra Sans Pro Light"/>
          <a:ea typeface="Fedra Sans Pro Light"/>
          <a:cs typeface="Fedra Sans Pro Light"/>
          <a:sym typeface="Fedra Sans Pro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F69200"/>
          </a:solidFill>
          <a:latin typeface="Fedra Sans Pro Light"/>
          <a:ea typeface="Fedra Sans Pro Light"/>
          <a:cs typeface="Fedra Sans Pro Light"/>
          <a:sym typeface="Fedra Sans Pro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F69200"/>
          </a:solidFill>
          <a:latin typeface="Fedra Sans Pro Light"/>
          <a:ea typeface="Fedra Sans Pro Light"/>
          <a:cs typeface="Fedra Sans Pro Light"/>
          <a:sym typeface="Fedra Sans Pro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F69200"/>
          </a:solidFill>
          <a:latin typeface="Fedra Sans Pro Light"/>
          <a:ea typeface="Fedra Sans Pro Light"/>
          <a:cs typeface="Fedra Sans Pro Light"/>
          <a:sym typeface="Fedra Sans Pro"/>
        </a:defRPr>
      </a:lvl5pPr>
      <a:lvl6pPr marL="457200" algn="l" defTabSz="457200" rtl="0" fontAlgn="base" hangingPunct="0">
        <a:spcBef>
          <a:spcPct val="0"/>
        </a:spcBef>
        <a:spcAft>
          <a:spcPct val="0"/>
        </a:spcAft>
        <a:defRPr sz="2400">
          <a:solidFill>
            <a:srgbClr val="F69200"/>
          </a:solidFill>
          <a:latin typeface="Fedra Sans Pro Light"/>
          <a:ea typeface="Fedra Sans Pro Light"/>
          <a:cs typeface="Fedra Sans Pro Light"/>
          <a:sym typeface="Fedra Sans Pro"/>
        </a:defRPr>
      </a:lvl6pPr>
      <a:lvl7pPr marL="914400" algn="l" defTabSz="457200" rtl="0" fontAlgn="base" hangingPunct="0">
        <a:spcBef>
          <a:spcPct val="0"/>
        </a:spcBef>
        <a:spcAft>
          <a:spcPct val="0"/>
        </a:spcAft>
        <a:defRPr sz="2400">
          <a:solidFill>
            <a:srgbClr val="F69200"/>
          </a:solidFill>
          <a:latin typeface="Fedra Sans Pro Light"/>
          <a:ea typeface="Fedra Sans Pro Light"/>
          <a:cs typeface="Fedra Sans Pro Light"/>
          <a:sym typeface="Fedra Sans Pro"/>
        </a:defRPr>
      </a:lvl7pPr>
      <a:lvl8pPr marL="1371600" algn="l" defTabSz="457200" rtl="0" fontAlgn="base" hangingPunct="0">
        <a:spcBef>
          <a:spcPct val="0"/>
        </a:spcBef>
        <a:spcAft>
          <a:spcPct val="0"/>
        </a:spcAft>
        <a:defRPr sz="2400">
          <a:solidFill>
            <a:srgbClr val="F69200"/>
          </a:solidFill>
          <a:latin typeface="Fedra Sans Pro Light"/>
          <a:ea typeface="Fedra Sans Pro Light"/>
          <a:cs typeface="Fedra Sans Pro Light"/>
          <a:sym typeface="Fedra Sans Pro"/>
        </a:defRPr>
      </a:lvl8pPr>
      <a:lvl9pPr marL="1828800" algn="l" defTabSz="457200" rtl="0" fontAlgn="base" hangingPunct="0">
        <a:spcBef>
          <a:spcPct val="0"/>
        </a:spcBef>
        <a:spcAft>
          <a:spcPct val="0"/>
        </a:spcAft>
        <a:defRPr sz="2400">
          <a:solidFill>
            <a:srgbClr val="F69200"/>
          </a:solidFill>
          <a:latin typeface="Fedra Sans Pro Light"/>
          <a:ea typeface="Fedra Sans Pro Light"/>
          <a:cs typeface="Fedra Sans Pro Light"/>
          <a:sym typeface="Fedra Sans Pro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F69200"/>
        </a:buClr>
        <a:buSzPct val="100000"/>
        <a:buFont typeface="STIXGeneral-Regular"/>
        <a:buChar char="•"/>
        <a:defRPr sz="2800" kern="1200">
          <a:solidFill>
            <a:srgbClr val="424242"/>
          </a:solidFill>
          <a:latin typeface="Fedra Sans Pro Light" charset="0"/>
          <a:ea typeface="Fedra Sans Pro Light" charset="0"/>
          <a:cs typeface="Fedra Sans Pro Light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F69200"/>
        </a:buClr>
        <a:buSzPct val="100000"/>
        <a:buFont typeface="STIXGeneral-Regular"/>
        <a:buChar char="⏤"/>
        <a:defRPr sz="2400" kern="1200">
          <a:solidFill>
            <a:srgbClr val="424242"/>
          </a:solidFill>
          <a:latin typeface="FedraSansPro-Light" panose="020B0403040000020004" pitchFamily="34" charset="0"/>
          <a:ea typeface="FedraSansPro-Light" panose="020B0403040000020004" pitchFamily="34" charset="0"/>
          <a:cs typeface="FedraSansPro-Light" panose="020B04030400000200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F69200"/>
        </a:buClr>
        <a:buSzPct val="100000"/>
        <a:buFont typeface="STIXGeneral-Regular"/>
        <a:buChar char="⏤"/>
        <a:defRPr sz="2000" kern="1200">
          <a:solidFill>
            <a:srgbClr val="424242"/>
          </a:solidFill>
          <a:latin typeface="FedraSansPro-Light" panose="020B0403040000020004" pitchFamily="34" charset="0"/>
          <a:ea typeface="FedraSansPro-Light" panose="020B0403040000020004" pitchFamily="34" charset="0"/>
          <a:cs typeface="FedraSansPro-Light" panose="020B04030400000200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F69200"/>
        </a:buClr>
        <a:buSzPct val="100000"/>
        <a:buFont typeface="STIXGeneral-Regular"/>
        <a:buChar char="⏤"/>
        <a:defRPr sz="2000" kern="1200">
          <a:solidFill>
            <a:srgbClr val="424242"/>
          </a:solidFill>
          <a:latin typeface="FedraSansPro-Light" panose="020B0403040000020004" pitchFamily="34" charset="0"/>
          <a:ea typeface="FedraSansPro-Light" panose="020B0403040000020004" pitchFamily="34" charset="0"/>
          <a:cs typeface="FedraSansPro-Light" panose="020B04030400000200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424242"/>
          </a:solidFill>
          <a:latin typeface="Fedra Sans Pro Light" charset="0"/>
          <a:ea typeface="FedraSansPro-Light"/>
          <a:cs typeface="FedraSansPro-Ligh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03"/>
          <p:cNvSpPr>
            <a:spLocks noChangeArrowheads="1"/>
          </p:cNvSpPr>
          <p:nvPr/>
        </p:nvSpPr>
        <p:spPr bwMode="auto">
          <a:xfrm>
            <a:off x="0" y="1329070"/>
            <a:ext cx="9144000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9pPr>
          </a:lstStyle>
          <a:p>
            <a:pPr algn="ctr" eaLnBrk="1"/>
            <a:r>
              <a:rPr lang="ru-RU" sz="4000" dirty="0" smtClean="0">
                <a:solidFill>
                  <a:schemeClr val="bg1"/>
                </a:solidFill>
                <a:latin typeface="Fedra Sans Pro Book"/>
              </a:rPr>
              <a:t>ПРОЕКТ по созданию ЛРОС творческого типа</a:t>
            </a:r>
          </a:p>
          <a:p>
            <a:pPr algn="ctr" eaLnBrk="1"/>
            <a:r>
              <a:rPr lang="ru-RU" sz="4000" dirty="0" smtClean="0">
                <a:solidFill>
                  <a:schemeClr val="bg1"/>
                </a:solidFill>
                <a:latin typeface="Fedra Sans Pro Book"/>
              </a:rPr>
              <a:t>«</a:t>
            </a:r>
            <a:r>
              <a:rPr lang="ru-RU" sz="4000" dirty="0" err="1" smtClean="0">
                <a:solidFill>
                  <a:schemeClr val="bg1"/>
                </a:solidFill>
                <a:latin typeface="Fedra Sans Pro Book"/>
              </a:rPr>
              <a:t>ОткрытаЯ</a:t>
            </a:r>
            <a:r>
              <a:rPr lang="ru-RU" sz="4000" dirty="0" smtClean="0">
                <a:solidFill>
                  <a:schemeClr val="bg1"/>
                </a:solidFill>
                <a:latin typeface="Fedra Sans Pro Book"/>
              </a:rPr>
              <a:t> ПЛАНЕТА»</a:t>
            </a:r>
            <a:endParaRPr lang="ru-RU" sz="4000" kern="0" cap="all" dirty="0">
              <a:solidFill>
                <a:schemeClr val="bg1"/>
              </a:solidFill>
              <a:latin typeface="Fedra Sans Pro Book"/>
              <a:ea typeface="Fedra Sans Pro Light" charset="0"/>
              <a:cs typeface="Fedra Sans Pro Light" charset="0"/>
              <a:sym typeface="Fedra Sans Pro"/>
            </a:endParaRPr>
          </a:p>
        </p:txBody>
      </p:sp>
      <p:sp>
        <p:nvSpPr>
          <p:cNvPr id="4" name="Shape 207"/>
          <p:cNvSpPr>
            <a:spLocks noChangeArrowheads="1"/>
          </p:cNvSpPr>
          <p:nvPr/>
        </p:nvSpPr>
        <p:spPr bwMode="auto">
          <a:xfrm>
            <a:off x="6070138" y="4623206"/>
            <a:ext cx="223667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9pPr>
          </a:lstStyle>
          <a:p>
            <a:pPr algn="ctr" eaLnBrk="1"/>
            <a:r>
              <a:rPr lang="ru-RU" altLang="ru-RU" dirty="0" smtClean="0">
                <a:solidFill>
                  <a:schemeClr val="bg1"/>
                </a:solidFill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 panose="020B0303040000020004" pitchFamily="34" charset="0"/>
                <a:sym typeface="Fedra Sans Pro Light" pitchFamily="34" charset="0"/>
              </a:rPr>
              <a:t>12 декабря 2021</a:t>
            </a:r>
            <a:endParaRPr lang="ru-RU" altLang="ru-RU" dirty="0">
              <a:solidFill>
                <a:schemeClr val="bg1"/>
              </a:solidFill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 panose="020B0303040000020004" pitchFamily="34" charset="0"/>
              <a:sym typeface="Fedra Sans Pro Light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9814" y="3175729"/>
            <a:ext cx="564032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+mn-lt"/>
              </a:rPr>
              <a:t>МБУ ДО «</a:t>
            </a:r>
            <a:r>
              <a:rPr lang="ru-RU" sz="1400" dirty="0" err="1" smtClean="0">
                <a:solidFill>
                  <a:schemeClr val="bg1"/>
                </a:solidFill>
                <a:latin typeface="+mn-lt"/>
              </a:rPr>
              <a:t>ЦТиР</a:t>
            </a:r>
            <a:r>
              <a:rPr lang="ru-RU" sz="1400" dirty="0" smtClean="0">
                <a:solidFill>
                  <a:schemeClr val="bg1"/>
                </a:solidFill>
                <a:latin typeface="+mn-lt"/>
              </a:rPr>
              <a:t> «Планета талантов»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+mn-lt"/>
              </a:rPr>
              <a:t>-Шпакова Алена Валерьевна, директор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+mn-lt"/>
              </a:rPr>
              <a:t>-</a:t>
            </a:r>
            <a:r>
              <a:rPr lang="ru-RU" sz="1400" dirty="0" err="1" smtClean="0">
                <a:solidFill>
                  <a:schemeClr val="bg1"/>
                </a:solidFill>
                <a:latin typeface="+mn-lt"/>
              </a:rPr>
              <a:t>Царькова</a:t>
            </a:r>
            <a:r>
              <a:rPr lang="ru-RU" sz="1400" dirty="0" smtClean="0">
                <a:solidFill>
                  <a:schemeClr val="bg1"/>
                </a:solidFill>
                <a:latin typeface="+mn-lt"/>
              </a:rPr>
              <a:t> Марина Викторовна, заместитель директора по </a:t>
            </a:r>
            <a:r>
              <a:rPr lang="ru-RU" sz="1400" dirty="0" err="1" smtClean="0">
                <a:solidFill>
                  <a:schemeClr val="bg1"/>
                </a:solidFill>
                <a:latin typeface="+mn-lt"/>
              </a:rPr>
              <a:t>организационно-воспитательнрой</a:t>
            </a:r>
            <a:r>
              <a:rPr lang="ru-RU" sz="1400" dirty="0" smtClean="0">
                <a:solidFill>
                  <a:schemeClr val="bg1"/>
                </a:solidFill>
                <a:latin typeface="+mn-lt"/>
              </a:rPr>
              <a:t> работе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+mn-lt"/>
              </a:rPr>
              <a:t>-Малеева Наталья Николаевна, заведующий </a:t>
            </a:r>
            <a:r>
              <a:rPr lang="ru-RU" sz="1400" dirty="0" err="1" smtClean="0">
                <a:solidFill>
                  <a:schemeClr val="bg1"/>
                </a:solidFill>
                <a:latin typeface="+mn-lt"/>
              </a:rPr>
              <a:t>инновационно-методическим</a:t>
            </a:r>
            <a:r>
              <a:rPr lang="ru-RU" sz="1400" dirty="0" smtClean="0">
                <a:solidFill>
                  <a:schemeClr val="bg1"/>
                </a:solidFill>
                <a:latin typeface="+mn-lt"/>
              </a:rPr>
              <a:t> отделом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+mn-lt"/>
              </a:rPr>
              <a:t>-</a:t>
            </a:r>
            <a:r>
              <a:rPr lang="ru-RU" sz="1400" dirty="0" err="1" smtClean="0">
                <a:solidFill>
                  <a:schemeClr val="bg1"/>
                </a:solidFill>
                <a:latin typeface="+mn-lt"/>
              </a:rPr>
              <a:t>Гейн</a:t>
            </a:r>
            <a:r>
              <a:rPr lang="ru-RU" sz="1400" dirty="0" smtClean="0">
                <a:solidFill>
                  <a:schemeClr val="bg1"/>
                </a:solidFill>
                <a:latin typeface="+mn-lt"/>
              </a:rPr>
              <a:t> Виктория Петровна, методист</a:t>
            </a:r>
            <a:endParaRPr lang="ru-RU" sz="14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364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0" y="632409"/>
            <a:ext cx="91440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rgbClr val="F69200"/>
              </a:buClr>
              <a:buSzPct val="100000"/>
              <a:buFont typeface="STIXGeneral-Regular"/>
              <a:buNone/>
            </a:pPr>
            <a:r>
              <a:rPr lang="ru-RU" altLang="ru-RU" sz="3000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КЛЮЧЕВАЯ ПРОБЛЕМА ПРОЕКТА</a:t>
            </a:r>
          </a:p>
        </p:txBody>
      </p:sp>
      <p:sp>
        <p:nvSpPr>
          <p:cNvPr id="3" name="Shape 485"/>
          <p:cNvSpPr>
            <a:spLocks noChangeArrowheads="1"/>
          </p:cNvSpPr>
          <p:nvPr/>
        </p:nvSpPr>
        <p:spPr bwMode="auto">
          <a:xfrm>
            <a:off x="150706" y="1174641"/>
            <a:ext cx="8842587" cy="375062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45718" rIns="0" bIns="45718"/>
          <a:lstStyle/>
          <a:p>
            <a:pPr algn="ctr" eaLnBrk="1" hangingPunct="1">
              <a:spcBef>
                <a:spcPts val="0"/>
              </a:spcBef>
              <a:buClr>
                <a:srgbClr val="F69200"/>
              </a:buClr>
              <a:buSzPct val="100000"/>
            </a:pPr>
            <a:endParaRPr lang="ru-RU" sz="2800" dirty="0" smtClean="0"/>
          </a:p>
          <a:p>
            <a:pPr algn="ctr" eaLnBrk="1" hangingPunct="1">
              <a:spcBef>
                <a:spcPts val="0"/>
              </a:spcBef>
              <a:buClr>
                <a:srgbClr val="F69200"/>
              </a:buClr>
              <a:buSzPct val="100000"/>
            </a:pPr>
            <a:r>
              <a:rPr lang="ru-RU" sz="2000" dirty="0" smtClean="0"/>
              <a:t>В нашем Центре недостаточно полно проявляется творческий тип образовательной среды и недостаточно развиты ее характеристики (широта, интенсивность, </a:t>
            </a:r>
            <a:r>
              <a:rPr lang="ru-RU" sz="2000" dirty="0" err="1" smtClean="0"/>
              <a:t>осознаваемость</a:t>
            </a:r>
            <a:r>
              <a:rPr lang="ru-RU" sz="2000" dirty="0" smtClean="0"/>
              <a:t>, эмоциональность, когерентность, активность, мобильность, структурированность) для создания условий развития личностного потенциала обучающихся</a:t>
            </a:r>
            <a:endParaRPr lang="ru-RU" altLang="ru-RU" sz="2000" b="1" dirty="0">
              <a:solidFill>
                <a:srgbClr val="2297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0" y="49316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69200"/>
              </a:buClr>
              <a:buSzPct val="100000"/>
              <a:buFont typeface="STIXGeneral-Regular"/>
              <a:buNone/>
            </a:pPr>
            <a:r>
              <a:rPr lang="ru-RU" altLang="ru-RU" sz="3000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ЦЕЛЕВЫЕ ГРУППЫ ПРОЕКТА, 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69200"/>
              </a:buClr>
              <a:buSzPct val="100000"/>
              <a:buFont typeface="STIXGeneral-Regular"/>
              <a:buNone/>
            </a:pPr>
            <a:r>
              <a:rPr lang="ru-RU" altLang="ru-RU" sz="3000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ЕГО БЛАГОПОЛУЧАТЕЛИ</a:t>
            </a:r>
          </a:p>
        </p:txBody>
      </p:sp>
      <p:sp>
        <p:nvSpPr>
          <p:cNvPr id="3" name="Shape 485"/>
          <p:cNvSpPr>
            <a:spLocks noChangeArrowheads="1"/>
          </p:cNvSpPr>
          <p:nvPr/>
        </p:nvSpPr>
        <p:spPr bwMode="auto">
          <a:xfrm>
            <a:off x="589280" y="1795142"/>
            <a:ext cx="8250071" cy="294449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45718" rIns="0" bIns="45718"/>
          <a:lstStyle/>
          <a:p>
            <a:pPr marL="342900" indent="-342900" eaLnBrk="1" hangingPunct="1">
              <a:spcBef>
                <a:spcPts val="600"/>
              </a:spcBef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</a:pPr>
            <a:endParaRPr lang="ru-RU" altLang="ru-RU" sz="2800" b="1" dirty="0">
              <a:latin typeface="Fedra Sans Pro Light"/>
              <a:ea typeface="Fedra Sans Pro Light"/>
              <a:cs typeface="Fedra Sans Pro Ligh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41409"/>
              </p:ext>
            </p:extLst>
          </p:nvPr>
        </p:nvGraphicFramePr>
        <p:xfrm>
          <a:off x="0" y="1324157"/>
          <a:ext cx="9144000" cy="347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62364"/>
                <a:gridCol w="7181636"/>
              </a:tblGrid>
              <a:tr h="320842"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Благополучатели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Потребности </a:t>
                      </a:r>
                      <a:endParaRPr lang="ru-RU" dirty="0"/>
                    </a:p>
                  </a:txBody>
                  <a:tcPr/>
                </a:tc>
              </a:tr>
              <a:tr h="588899">
                <a:tc>
                  <a:txBody>
                    <a:bodyPr/>
                    <a:lstStyle/>
                    <a:p>
                      <a:r>
                        <a:rPr lang="ru-RU" dirty="0" smtClean="0"/>
                        <a:t>Обучающиеся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Самостоятельность действий, ситуация выбора, эмоциональный комфорт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88899">
                <a:tc>
                  <a:txBody>
                    <a:bodyPr/>
                    <a:lstStyle/>
                    <a:p>
                      <a:r>
                        <a:rPr lang="ru-RU" dirty="0" smtClean="0"/>
                        <a:t>Педагоги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Сохранение контингента (стабильная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заработная плата)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востребованность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программ, повышение мастерства, условия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для свободного выбора/самовыражения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, навыки взаимодействия и сотрудничества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88899">
                <a:tc>
                  <a:txBody>
                    <a:bodyPr/>
                    <a:lstStyle/>
                    <a:p>
                      <a:r>
                        <a:rPr lang="ru-RU" dirty="0" smtClean="0"/>
                        <a:t>Родители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Эмоциональный комфорт, безопасность, признание детей,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удовлетворение от обучения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88899">
                <a:tc>
                  <a:txBody>
                    <a:bodyPr/>
                    <a:lstStyle/>
                    <a:p>
                      <a:r>
                        <a:rPr lang="ru-RU" dirty="0" smtClean="0"/>
                        <a:t>Администрация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Востребованность образовательных услуг на «рынке» города, охват по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нац.проекту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, творческий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активный коллектив с позитивным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настроем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0" y="699453"/>
            <a:ext cx="91440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rgbClr val="F69200"/>
              </a:buClr>
              <a:buSzPct val="100000"/>
              <a:buFont typeface="STIXGeneral-Regular"/>
              <a:buNone/>
            </a:pPr>
            <a:r>
              <a:rPr lang="ru-RU" altLang="ru-RU" sz="3000" cap="all" dirty="0" err="1" smtClean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ЦЕЛь</a:t>
            </a:r>
            <a:r>
              <a:rPr lang="ru-RU" altLang="ru-RU" sz="3000" cap="all" dirty="0" smtClean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 ПРОЕКТА</a:t>
            </a:r>
            <a:endParaRPr lang="ru-RU" altLang="ru-RU" sz="3000" cap="all" dirty="0">
              <a:solidFill>
                <a:srgbClr val="00642D"/>
              </a:solidFill>
              <a:latin typeface="Fedra Sans Pro Book" panose="020B0504040000020004" pitchFamily="34" charset="0"/>
              <a:ea typeface="Fedra Sans Pro Light" charset="0"/>
            </a:endParaRPr>
          </a:p>
        </p:txBody>
      </p:sp>
      <p:sp>
        <p:nvSpPr>
          <p:cNvPr id="3" name="Shape 485"/>
          <p:cNvSpPr>
            <a:spLocks noChangeArrowheads="1"/>
          </p:cNvSpPr>
          <p:nvPr/>
        </p:nvSpPr>
        <p:spPr bwMode="auto">
          <a:xfrm>
            <a:off x="223284" y="1408113"/>
            <a:ext cx="8618861" cy="314784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45718" rIns="0" bIns="45718"/>
          <a:lstStyle/>
          <a:p>
            <a:pPr indent="352425" algn="just"/>
            <a:r>
              <a:rPr lang="ru-RU" sz="2000" dirty="0" smtClean="0">
                <a:solidFill>
                  <a:schemeClr val="tx1"/>
                </a:solidFill>
                <a:latin typeface="+mn-lt"/>
              </a:rPr>
              <a:t>Создание 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личностно 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– развивающей образовательной среды творческого типа с такими характеристиками, как широта, интенсивность, 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эмоциональность для 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развития личностного потенциала обучающихся (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самостоятельность и осознанность выбора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)</a:t>
            </a:r>
            <a:endParaRPr lang="ru-RU" altLang="ru-RU" sz="2000" i="1" dirty="0">
              <a:solidFill>
                <a:schemeClr val="tx1"/>
              </a:solidFill>
              <a:latin typeface="+mn-lt"/>
              <a:ea typeface="Fedra Sans Pro Light" panose="020B0303040000020004" pitchFamily="34" charset="0"/>
              <a:cs typeface="Fedra Sans Pro Light"/>
            </a:endParaRPr>
          </a:p>
          <a:p>
            <a:pPr algn="ctr" eaLnBrk="1" hangingPunct="1">
              <a:lnSpc>
                <a:spcPct val="90000"/>
              </a:lnSpc>
              <a:spcBef>
                <a:spcPts val="600"/>
              </a:spcBef>
              <a:buClr>
                <a:srgbClr val="F69200"/>
              </a:buClr>
              <a:buSzPct val="100000"/>
            </a:pPr>
            <a:endParaRPr lang="ru-RU" sz="2400" dirty="0" smtClean="0"/>
          </a:p>
          <a:p>
            <a:pPr algn="ctr" eaLnBrk="1" hangingPunct="1">
              <a:lnSpc>
                <a:spcPct val="90000"/>
              </a:lnSpc>
              <a:spcBef>
                <a:spcPts val="600"/>
              </a:spcBef>
              <a:buClr>
                <a:srgbClr val="F69200"/>
              </a:buClr>
              <a:buSzPct val="100000"/>
            </a:pPr>
            <a:endParaRPr lang="ru-RU" altLang="ru-RU" sz="2400" b="1" i="1" dirty="0">
              <a:solidFill>
                <a:srgbClr val="22974F"/>
              </a:solidFill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1179115" y="1010534"/>
            <a:ext cx="7010213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rgbClr val="F69200"/>
              </a:buClr>
              <a:buSzPct val="100000"/>
              <a:buFont typeface="STIXGeneral-Regular"/>
              <a:buNone/>
            </a:pPr>
            <a:r>
              <a:rPr lang="ru-RU" altLang="ru-RU" sz="3000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МЕСТО ПРОЕКТА В </a:t>
            </a:r>
            <a:r>
              <a:rPr lang="ru-RU" altLang="ru-RU" sz="3000" cap="all" dirty="0" smtClean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РАБОТЕ центра</a:t>
            </a:r>
            <a:endParaRPr lang="ru-RU" altLang="ru-RU" sz="3000" cap="all" dirty="0">
              <a:solidFill>
                <a:srgbClr val="00642D"/>
              </a:solidFill>
              <a:latin typeface="Fedra Sans Pro Book" panose="020B0504040000020004" pitchFamily="34" charset="0"/>
              <a:ea typeface="Fedra Sans Pro Light" charset="0"/>
            </a:endParaRPr>
          </a:p>
        </p:txBody>
      </p:sp>
      <p:sp>
        <p:nvSpPr>
          <p:cNvPr id="3" name="Shape 485"/>
          <p:cNvSpPr>
            <a:spLocks noChangeArrowheads="1"/>
          </p:cNvSpPr>
          <p:nvPr/>
        </p:nvSpPr>
        <p:spPr bwMode="auto">
          <a:xfrm>
            <a:off x="583219" y="1754841"/>
            <a:ext cx="8202003" cy="231513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45718" rIns="0" bIns="45718"/>
          <a:lstStyle/>
          <a:p>
            <a:pPr marL="342900" indent="-342900" eaLnBrk="1" hangingPunct="1">
              <a:buClr>
                <a:srgbClr val="F69200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altLang="ru-RU" sz="2000" dirty="0" smtClean="0">
                <a:solidFill>
                  <a:schemeClr val="tx1"/>
                </a:solidFill>
                <a:latin typeface="+mn-lt"/>
                <a:ea typeface="Fedra Sans Pro Light" panose="020B0303040000020004" pitchFamily="34" charset="0"/>
                <a:cs typeface="Fedra Sans Pro Light"/>
              </a:rPr>
              <a:t>Программа развития на 2022-2024 гг.</a:t>
            </a:r>
          </a:p>
          <a:p>
            <a:pPr marL="342900" indent="-342900" eaLnBrk="1" hangingPunct="1">
              <a:buClr>
                <a:srgbClr val="F69200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altLang="ru-RU" sz="2000" dirty="0" smtClean="0">
                <a:solidFill>
                  <a:schemeClr val="tx1"/>
                </a:solidFill>
                <a:latin typeface="+mn-lt"/>
                <a:ea typeface="Fedra Sans Pro Light" panose="020B0303040000020004" pitchFamily="34" charset="0"/>
                <a:cs typeface="Fedra Sans Pro Light"/>
              </a:rPr>
              <a:t>Дополнительные общеразвивающие программы</a:t>
            </a:r>
          </a:p>
          <a:p>
            <a:pPr marL="342900" indent="-342900" eaLnBrk="1" hangingPunct="1">
              <a:buClr>
                <a:srgbClr val="F69200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altLang="ru-RU" sz="2000" dirty="0" smtClean="0">
                <a:solidFill>
                  <a:schemeClr val="tx1"/>
                </a:solidFill>
                <a:latin typeface="+mn-lt"/>
                <a:ea typeface="Fedra Sans Pro Light" panose="020B0303040000020004" pitchFamily="34" charset="0"/>
                <a:cs typeface="Fedra Sans Pro Light"/>
              </a:rPr>
              <a:t>План воспитательных мероприятий</a:t>
            </a:r>
          </a:p>
          <a:p>
            <a:pPr marL="342900" indent="-342900" eaLnBrk="1" hangingPunct="1">
              <a:buClr>
                <a:srgbClr val="F69200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altLang="ru-RU" sz="2000" dirty="0" smtClean="0">
                <a:solidFill>
                  <a:schemeClr val="tx1"/>
                </a:solidFill>
                <a:latin typeface="+mn-lt"/>
                <a:ea typeface="Fedra Sans Pro Light" panose="020B0303040000020004" pitchFamily="34" charset="0"/>
                <a:cs typeface="Fedra Sans Pro Light"/>
              </a:rPr>
              <a:t>Программа сопровождения педагогов</a:t>
            </a:r>
          </a:p>
          <a:p>
            <a:pPr marL="342900" indent="-342900" eaLnBrk="1" hangingPunct="1">
              <a:buClr>
                <a:srgbClr val="F69200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altLang="ru-RU" sz="2000" dirty="0" smtClean="0">
                <a:solidFill>
                  <a:schemeClr val="tx1"/>
                </a:solidFill>
                <a:latin typeface="+mn-lt"/>
                <a:ea typeface="Fedra Sans Pro Light" panose="020B0303040000020004" pitchFamily="34" charset="0"/>
                <a:cs typeface="Fedra Sans Pro Light"/>
              </a:rPr>
              <a:t>Нормативная документация по Центру</a:t>
            </a:r>
          </a:p>
          <a:p>
            <a:pPr marL="342900" indent="-342900" eaLnBrk="1" hangingPunct="1">
              <a:buClr>
                <a:srgbClr val="F69200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altLang="ru-RU" sz="2000" dirty="0" smtClean="0">
                <a:solidFill>
                  <a:schemeClr val="tx1"/>
                </a:solidFill>
                <a:latin typeface="+mn-lt"/>
                <a:ea typeface="Fedra Sans Pro Light" panose="020B0303040000020004" pitchFamily="34" charset="0"/>
                <a:cs typeface="Fedra Sans Pro Light"/>
              </a:rPr>
              <a:t>Мероприятия, конкурсы, проекты Центра, внутри отделов</a:t>
            </a:r>
            <a:endParaRPr lang="ru-RU" altLang="ru-RU" sz="2000" dirty="0">
              <a:solidFill>
                <a:schemeClr val="tx1"/>
              </a:solidFill>
              <a:latin typeface="+mn-lt"/>
              <a:ea typeface="Fedra Sans Pro Light" panose="020B0303040000020004" pitchFamily="34" charset="0"/>
              <a:cs typeface="Fedra Sans Pro Light"/>
            </a:endParaRPr>
          </a:p>
        </p:txBody>
      </p:sp>
      <p:pic>
        <p:nvPicPr>
          <p:cNvPr id="4" name="Рисунок 3" descr="C:\Users\Пользователь\Downloads\2 (4)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50674"/>
            <a:ext cx="1649506" cy="7071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485"/>
          <p:cNvSpPr>
            <a:spLocks noChangeArrowheads="1"/>
          </p:cNvSpPr>
          <p:nvPr/>
        </p:nvSpPr>
        <p:spPr bwMode="auto">
          <a:xfrm>
            <a:off x="279805" y="577516"/>
            <a:ext cx="8274492" cy="410454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45718" rIns="0" bIns="45718"/>
          <a:lstStyle/>
          <a:p>
            <a:pPr algn="ctr" eaLnBrk="1" hangingPunct="1">
              <a:lnSpc>
                <a:spcPct val="90000"/>
              </a:lnSpc>
              <a:buClr>
                <a:srgbClr val="F69200"/>
              </a:buClr>
              <a:buSzPct val="100000"/>
              <a:buFont typeface="STIXGeneral-Regular"/>
              <a:buNone/>
            </a:pPr>
            <a:r>
              <a:rPr lang="ru-RU" altLang="ru-RU" sz="3000" dirty="0" smtClean="0">
                <a:solidFill>
                  <a:srgbClr val="22974F"/>
                </a:solidFill>
                <a:latin typeface="+mn-lt"/>
                <a:ea typeface="Fedra Sans Pro Light" panose="020B0303040000020004" pitchFamily="34" charset="0"/>
                <a:cs typeface="Fedra Sans Pro Light"/>
              </a:rPr>
              <a:t>НОВЫЕ ВОЗМОЖНОСТИ ДЛЯ:</a:t>
            </a:r>
          </a:p>
          <a:p>
            <a:pPr eaLnBrk="1" hangingPunct="1">
              <a:lnSpc>
                <a:spcPct val="90000"/>
              </a:lnSpc>
              <a:buClr>
                <a:srgbClr val="F69200"/>
              </a:buClr>
              <a:buSzPct val="100000"/>
              <a:buFont typeface="Wingdings" pitchFamily="2" charset="2"/>
              <a:buChar char="ü"/>
            </a:pPr>
            <a:r>
              <a:rPr lang="ru-RU" altLang="ru-RU" sz="2000" dirty="0" smtClean="0">
                <a:solidFill>
                  <a:schemeClr val="tx1"/>
                </a:solidFill>
                <a:latin typeface="+mn-lt"/>
                <a:ea typeface="Fedra Sans Pro Light" panose="020B0303040000020004" pitchFamily="34" charset="0"/>
                <a:cs typeface="Fedra Sans Pro Light"/>
              </a:rPr>
              <a:t>обучающихся – позитивный опыт самореализации, участие в организации мероприятий, ощущение нужности и важности, самостоятельность, самоопределение;</a:t>
            </a:r>
            <a:endParaRPr lang="ru-RU" altLang="ru-RU" sz="2000" dirty="0">
              <a:solidFill>
                <a:schemeClr val="tx1"/>
              </a:solidFill>
              <a:latin typeface="+mn-lt"/>
              <a:ea typeface="Fedra Sans Pro Light" panose="020B0303040000020004" pitchFamily="34" charset="0"/>
              <a:cs typeface="Fedra Sans Pro Light"/>
            </a:endParaRPr>
          </a:p>
          <a:p>
            <a:pPr algn="just" eaLnBrk="1" hangingPunct="1">
              <a:lnSpc>
                <a:spcPct val="90000"/>
              </a:lnSpc>
              <a:buClr>
                <a:srgbClr val="F69200"/>
              </a:buClr>
              <a:buSzPct val="100000"/>
              <a:buFont typeface="Wingdings" pitchFamily="2" charset="2"/>
              <a:buChar char="ü"/>
            </a:pPr>
            <a:r>
              <a:rPr lang="ru-RU" altLang="ru-RU" sz="2000" dirty="0" smtClean="0">
                <a:solidFill>
                  <a:schemeClr val="tx1"/>
                </a:solidFill>
                <a:latin typeface="+mn-lt"/>
                <a:ea typeface="Fedra Sans Pro Light" panose="020B0303040000020004" pitchFamily="34" charset="0"/>
                <a:cs typeface="Fedra Sans Pro Light"/>
              </a:rPr>
              <a:t>педагогов – владение новыми инструментами обучения, повышение квалификации, повышение авторитета, сохранность контингента (</a:t>
            </a:r>
            <a:r>
              <a:rPr lang="ru-RU" altLang="ru-RU" sz="2000" dirty="0" err="1" smtClean="0">
                <a:solidFill>
                  <a:schemeClr val="tx1"/>
                </a:solidFill>
                <a:latin typeface="+mn-lt"/>
                <a:ea typeface="Fedra Sans Pro Light" panose="020B0303040000020004" pitchFamily="34" charset="0"/>
                <a:cs typeface="Fedra Sans Pro Light"/>
              </a:rPr>
              <a:t>з</a:t>
            </a:r>
            <a:r>
              <a:rPr lang="ru-RU" altLang="ru-RU" sz="2000" dirty="0" smtClean="0">
                <a:solidFill>
                  <a:schemeClr val="tx1"/>
                </a:solidFill>
                <a:latin typeface="+mn-lt"/>
                <a:ea typeface="Fedra Sans Pro Light" panose="020B0303040000020004" pitchFamily="34" charset="0"/>
                <a:cs typeface="Fedra Sans Pro Light"/>
              </a:rPr>
              <a:t>/</a:t>
            </a:r>
            <a:r>
              <a:rPr lang="ru-RU" altLang="ru-RU" sz="2000" dirty="0" err="1" smtClean="0">
                <a:solidFill>
                  <a:schemeClr val="tx1"/>
                </a:solidFill>
                <a:latin typeface="+mn-lt"/>
                <a:ea typeface="Fedra Sans Pro Light" panose="020B0303040000020004" pitchFamily="34" charset="0"/>
                <a:cs typeface="Fedra Sans Pro Light"/>
              </a:rPr>
              <a:t>п</a:t>
            </a:r>
            <a:r>
              <a:rPr lang="ru-RU" altLang="ru-RU" sz="2000" dirty="0" smtClean="0">
                <a:solidFill>
                  <a:schemeClr val="tx1"/>
                </a:solidFill>
                <a:latin typeface="+mn-lt"/>
                <a:ea typeface="Fedra Sans Pro Light" panose="020B0303040000020004" pitchFamily="34" charset="0"/>
                <a:cs typeface="Fedra Sans Pro Light"/>
              </a:rPr>
              <a:t>), </a:t>
            </a:r>
            <a:r>
              <a:rPr lang="ru-RU" sz="2000" dirty="0" smtClean="0">
                <a:solidFill>
                  <a:schemeClr val="tx1"/>
                </a:solidFill>
              </a:rPr>
              <a:t>взаимодействие и сотрудничество</a:t>
            </a:r>
            <a:r>
              <a:rPr lang="ru-RU" altLang="ru-RU" sz="2000" dirty="0" smtClean="0">
                <a:solidFill>
                  <a:schemeClr val="tx1"/>
                </a:solidFill>
                <a:latin typeface="+mn-lt"/>
                <a:ea typeface="Fedra Sans Pro Light" panose="020B0303040000020004" pitchFamily="34" charset="0"/>
                <a:cs typeface="Fedra Sans Pro Light"/>
              </a:rPr>
              <a:t>;</a:t>
            </a:r>
            <a:endParaRPr lang="ru-RU" altLang="ru-RU" sz="2000" dirty="0">
              <a:solidFill>
                <a:schemeClr val="tx1"/>
              </a:solidFill>
              <a:latin typeface="+mn-lt"/>
              <a:ea typeface="Fedra Sans Pro Light" panose="020B0303040000020004" pitchFamily="34" charset="0"/>
              <a:cs typeface="Fedra Sans Pro Light"/>
            </a:endParaRPr>
          </a:p>
          <a:p>
            <a:pPr algn="just" eaLnBrk="1" hangingPunct="1">
              <a:lnSpc>
                <a:spcPct val="90000"/>
              </a:lnSpc>
              <a:buClr>
                <a:srgbClr val="F69200"/>
              </a:buClr>
              <a:buSzPct val="100000"/>
              <a:buFont typeface="Wingdings" pitchFamily="2" charset="2"/>
              <a:buChar char="ü"/>
            </a:pPr>
            <a:r>
              <a:rPr lang="ru-RU" altLang="ru-RU" sz="2000" dirty="0" smtClean="0">
                <a:solidFill>
                  <a:schemeClr val="tx1"/>
                </a:solidFill>
                <a:latin typeface="+mn-lt"/>
                <a:ea typeface="Fedra Sans Pro Light" panose="020B0303040000020004" pitchFamily="34" charset="0"/>
                <a:cs typeface="Fedra Sans Pro Light"/>
              </a:rPr>
              <a:t>родителей – включение в процесс оценивания и проектирования ЛРОС, достижения детей, признание, сопричастность к процессу;</a:t>
            </a:r>
            <a:endParaRPr lang="ru-RU" altLang="ru-RU" sz="2000" dirty="0">
              <a:solidFill>
                <a:schemeClr val="tx1"/>
              </a:solidFill>
              <a:latin typeface="+mn-lt"/>
              <a:ea typeface="Fedra Sans Pro Light" panose="020B0303040000020004" pitchFamily="34" charset="0"/>
              <a:cs typeface="Fedra Sans Pro Light"/>
            </a:endParaRPr>
          </a:p>
          <a:p>
            <a:pPr algn="just" eaLnBrk="1" hangingPunct="1">
              <a:lnSpc>
                <a:spcPct val="90000"/>
              </a:lnSpc>
              <a:buClr>
                <a:srgbClr val="F69200"/>
              </a:buClr>
              <a:buSzPct val="100000"/>
              <a:buFont typeface="Wingdings" pitchFamily="2" charset="2"/>
              <a:buChar char="ü"/>
            </a:pPr>
            <a:r>
              <a:rPr lang="ru-RU" altLang="ru-RU" sz="2000" dirty="0" smtClean="0">
                <a:solidFill>
                  <a:schemeClr val="tx1"/>
                </a:solidFill>
                <a:latin typeface="+mn-lt"/>
                <a:ea typeface="Fedra Sans Pro Light" panose="020B0303040000020004" pitchFamily="34" charset="0"/>
                <a:cs typeface="Fedra Sans Pro Light"/>
              </a:rPr>
              <a:t>администрации – овладение новыми инструментами оценивания ОС, условия для развития личностного потенциала и эмоционального интеллекта, позитивный эмоциональный климат в коллективе, имидж Центра в городе;</a:t>
            </a:r>
          </a:p>
          <a:p>
            <a:pPr algn="just" eaLnBrk="1" hangingPunct="1">
              <a:lnSpc>
                <a:spcPct val="90000"/>
              </a:lnSpc>
              <a:buClr>
                <a:srgbClr val="F69200"/>
              </a:buClr>
              <a:buSzPct val="100000"/>
              <a:buFont typeface="Wingdings" pitchFamily="2" charset="2"/>
              <a:buChar char="ü"/>
            </a:pPr>
            <a:r>
              <a:rPr lang="ru-RU" altLang="ru-RU" sz="2000" dirty="0" smtClean="0">
                <a:solidFill>
                  <a:schemeClr val="tx1"/>
                </a:solidFill>
                <a:latin typeface="+mn-lt"/>
                <a:ea typeface="Fedra Sans Pro Light" panose="020B0303040000020004" pitchFamily="34" charset="0"/>
                <a:cs typeface="Fedra Sans Pro Light"/>
              </a:rPr>
              <a:t>сообщество – изменение межличностных отношений, включение выпускников в жизнь Центра.</a:t>
            </a:r>
            <a:endParaRPr lang="ru-RU" altLang="ru-RU" sz="2000" dirty="0">
              <a:solidFill>
                <a:schemeClr val="tx1"/>
              </a:solidFill>
              <a:latin typeface="+mn-lt"/>
              <a:ea typeface="Fedra Sans Pro Light" panose="020B0303040000020004" pitchFamily="34" charset="0"/>
              <a:cs typeface="Fedra Sans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241447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485"/>
          <p:cNvSpPr>
            <a:spLocks noChangeArrowheads="1"/>
          </p:cNvSpPr>
          <p:nvPr/>
        </p:nvSpPr>
        <p:spPr bwMode="auto">
          <a:xfrm>
            <a:off x="125506" y="448235"/>
            <a:ext cx="8857129" cy="4321886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45718" rIns="0" bIns="45718"/>
          <a:lstStyle/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69200"/>
              </a:buClr>
              <a:buSzPct val="100000"/>
              <a:buFont typeface="STIXGeneral-Regular"/>
              <a:buNone/>
            </a:pPr>
            <a:r>
              <a:rPr lang="ru-RU" altLang="ru-RU" sz="2800" dirty="0" smtClean="0">
                <a:solidFill>
                  <a:srgbClr val="00642D"/>
                </a:solidFill>
                <a:latin typeface="+mn-lt"/>
                <a:ea typeface="Fedra Sans Pro Light" panose="020B0303040000020004" pitchFamily="34" charset="0"/>
                <a:cs typeface="Fedra Sans Pro Light"/>
              </a:rPr>
              <a:t>ОБРАЗ ЖЕЛАЕМОГО СОСТОЯНИЯ ПО ФОРМУЛЕ «3+2»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69200"/>
              </a:buClr>
              <a:buSzPct val="100000"/>
            </a:pPr>
            <a:r>
              <a:rPr lang="ru-RU" altLang="ru-RU" sz="2000" i="1" dirty="0" smtClean="0">
                <a:solidFill>
                  <a:srgbClr val="00642D"/>
                </a:solidFill>
                <a:latin typeface="+mn-lt"/>
                <a:ea typeface="Fedra Sans Pro Light" panose="020B0303040000020004" pitchFamily="34" charset="0"/>
                <a:cs typeface="Fedra Sans Pro Light"/>
              </a:rPr>
              <a:t>ОРГАНИЗАЦИОННО-ТЕХНОЛОГИЧЕСКИЙ  КОМПОНЕНТ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Обновление </a:t>
            </a:r>
            <a:r>
              <a:rPr lang="ru-RU" sz="2000" b="1" dirty="0">
                <a:solidFill>
                  <a:schemeClr val="tx1"/>
                </a:solidFill>
                <a:latin typeface="+mn-lt"/>
              </a:rPr>
              <a:t>подходов к организации образовательного процесса и воспитательной 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деятельности: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ДООП: использование технологии «4К», формирование ЭИ; модульность; 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воспитательные мероприятия: самоорганизация, «</a:t>
            </a:r>
            <a:r>
              <a:rPr lang="ru-RU" sz="2000" dirty="0" err="1" smtClean="0">
                <a:solidFill>
                  <a:schemeClr val="tx1"/>
                </a:solidFill>
                <a:latin typeface="+mn-lt"/>
              </a:rPr>
              <a:t>дети-детям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» (с использованием УМК 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«Школа возможностей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»)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ru-RU" sz="2000" dirty="0" smtClean="0">
              <a:solidFill>
                <a:schemeClr val="tx1"/>
              </a:solidFill>
              <a:latin typeface="+mn-lt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chemeClr val="tx1"/>
                </a:solidFill>
                <a:latin typeface="+mn-lt"/>
              </a:rPr>
              <a:t>Изменение подходов в методическом сопровождении 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педагогов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-     создание ПОС;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      мастерская «Элитный клуб»: применение «4К»;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      фестиваль 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«Педагогическая 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весна»</a:t>
            </a:r>
            <a:endParaRPr lang="ru-RU" altLang="ru-RU" sz="2000" dirty="0" smtClean="0">
              <a:solidFill>
                <a:schemeClr val="tx1"/>
              </a:solidFill>
              <a:latin typeface="+mn-lt"/>
              <a:ea typeface="Fedra Sans Pro Light" panose="020B0303040000020004" pitchFamily="34" charset="0"/>
              <a:cs typeface="Fedra Sans Pro Light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F69200"/>
              </a:buClr>
              <a:buSzPct val="100000"/>
              <a:buFont typeface="Wingdings" pitchFamily="2" charset="2"/>
              <a:buChar char="ü"/>
            </a:pPr>
            <a:endParaRPr lang="ru-RU" altLang="ru-RU" sz="2000" dirty="0" smtClean="0">
              <a:solidFill>
                <a:schemeClr val="tx1"/>
              </a:solidFill>
              <a:latin typeface="+mn-lt"/>
              <a:ea typeface="Fedra Sans Pro Light" panose="020B0303040000020004" pitchFamily="34" charset="0"/>
              <a:cs typeface="Fedra Sans Pro Light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ts val="600"/>
              </a:spcBef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</a:pPr>
            <a:endParaRPr lang="ru-RU" altLang="ru-RU" sz="2000" i="1" dirty="0" smtClean="0">
              <a:solidFill>
                <a:schemeClr val="tx1"/>
              </a:solidFill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52058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485"/>
          <p:cNvSpPr>
            <a:spLocks noChangeArrowheads="1"/>
          </p:cNvSpPr>
          <p:nvPr/>
        </p:nvSpPr>
        <p:spPr bwMode="auto">
          <a:xfrm>
            <a:off x="143434" y="376518"/>
            <a:ext cx="9000565" cy="439360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45718" rIns="0" bIns="45718"/>
          <a:lstStyle/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200"/>
              </a:buClr>
              <a:buSzPct val="100000"/>
              <a:buFont typeface="STIXGeneral-Regular"/>
              <a:buNone/>
            </a:pPr>
            <a:r>
              <a:rPr lang="ru-RU" altLang="ru-RU" sz="3000" dirty="0" smtClean="0">
                <a:solidFill>
                  <a:srgbClr val="00642D"/>
                </a:solidFill>
                <a:latin typeface="+mn-lt"/>
                <a:ea typeface="Fedra Sans Pro Light" panose="020B0303040000020004" pitchFamily="34" charset="0"/>
                <a:cs typeface="Fedra Sans Pro Light"/>
              </a:rPr>
              <a:t>ОБРАЗ ЖЕЛАЕМОГО СОСТОЯНИЯ ПО ФОРМУЛЕ «3+2»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200"/>
              </a:buClr>
              <a:buSzPct val="100000"/>
            </a:pPr>
            <a:r>
              <a:rPr lang="ru-RU" altLang="ru-RU" sz="2000" i="1" dirty="0" smtClean="0">
                <a:solidFill>
                  <a:srgbClr val="00642D"/>
                </a:solidFill>
                <a:latin typeface="+mn-lt"/>
                <a:ea typeface="Fedra Sans Pro Light" panose="020B0303040000020004" pitchFamily="34" charset="0"/>
                <a:cs typeface="Fedra Sans Pro Light"/>
              </a:rPr>
              <a:t>СОЦИАЛЬНЫЙ КОМПОНЕНТ</a:t>
            </a:r>
          </a:p>
          <a:p>
            <a:pPr marL="342900" indent="-34290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Создание </a:t>
            </a:r>
            <a:r>
              <a:rPr lang="ru-RU" sz="2000" b="1" dirty="0">
                <a:solidFill>
                  <a:schemeClr val="tx1"/>
                </a:solidFill>
                <a:latin typeface="+mn-lt"/>
              </a:rPr>
              <a:t>сообщества участников образовательного 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процесса: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составление 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и принятие соглашений о взаимодействии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;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организация взаимодействия участников 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сообщества через творческие 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лаборатории, встречи по интересам, 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мероприятия, совместные экскурсии, походы;  </a:t>
            </a:r>
            <a:endParaRPr lang="ru-RU" sz="20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привлечение обучающихся в качестве волонтеров (в т.ч. </a:t>
            </a:r>
            <a:r>
              <a:rPr lang="ru-RU" sz="2000" dirty="0" err="1" smtClean="0">
                <a:solidFill>
                  <a:schemeClr val="tx1"/>
                </a:solidFill>
                <a:latin typeface="+mn-lt"/>
              </a:rPr>
              <a:t>эвент-волонтерство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 на событиях Центра);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организация 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работы по развитию эмоционального 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интеллекта обучающихся через  занятия  (</a:t>
            </a:r>
            <a:r>
              <a:rPr lang="ru-RU" sz="2000" dirty="0" smtClean="0"/>
              <a:t>УМК </a:t>
            </a:r>
            <a:r>
              <a:rPr lang="ru-RU" sz="2000" dirty="0"/>
              <a:t>«Школа возможностей</a:t>
            </a:r>
            <a:r>
              <a:rPr lang="ru-RU" sz="2000" dirty="0" smtClean="0"/>
              <a:t>»);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altLang="ru-RU" sz="2000" dirty="0" smtClean="0">
                <a:solidFill>
                  <a:schemeClr val="tx1"/>
                </a:solidFill>
                <a:latin typeface="+mn-lt"/>
                <a:ea typeface="Fedra Sans Pro Light" panose="020B0303040000020004" pitchFamily="34" charset="0"/>
                <a:cs typeface="Fedra Sans Pro Light"/>
              </a:rPr>
              <a:t>развитие и культивирование традиций Центра, корпоративной культуры</a:t>
            </a:r>
          </a:p>
          <a:p>
            <a:pPr marL="342900" indent="-342900" eaLnBrk="1" hangingPunct="1">
              <a:lnSpc>
                <a:spcPct val="90000"/>
              </a:lnSpc>
              <a:buClr>
                <a:srgbClr val="F69200"/>
              </a:buClr>
              <a:buSzPct val="100000"/>
              <a:buFont typeface="Wingdings" pitchFamily="2" charset="2"/>
              <a:buChar char="ü"/>
            </a:pPr>
            <a:endParaRPr lang="ru-RU" altLang="ru-RU" sz="2000" i="1" dirty="0" smtClean="0"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endParaRPr>
          </a:p>
          <a:p>
            <a:pPr marL="342900" indent="-342900" eaLnBrk="1" hangingPunct="1">
              <a:lnSpc>
                <a:spcPct val="90000"/>
              </a:lnSpc>
              <a:buClr>
                <a:srgbClr val="F69200"/>
              </a:buClr>
              <a:buSzPct val="100000"/>
              <a:buFont typeface="Wingdings" pitchFamily="2" charset="2"/>
              <a:buChar char="ü"/>
            </a:pPr>
            <a:endParaRPr lang="ru-RU" altLang="ru-RU" sz="2000" i="1" dirty="0" smtClean="0">
              <a:solidFill>
                <a:srgbClr val="FF0000"/>
              </a:solidFill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endParaRPr>
          </a:p>
          <a:p>
            <a:pPr marL="342900" indent="-342900" eaLnBrk="1" hangingPunct="1">
              <a:lnSpc>
                <a:spcPct val="90000"/>
              </a:lnSpc>
              <a:buClr>
                <a:srgbClr val="F69200"/>
              </a:buClr>
              <a:buSzPct val="100000"/>
              <a:buFont typeface="Wingdings" pitchFamily="2" charset="2"/>
              <a:buChar char="ü"/>
            </a:pPr>
            <a:endParaRPr lang="ru-RU" altLang="ru-RU" sz="2000" i="1" dirty="0" smtClean="0"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endParaRPr>
          </a:p>
          <a:p>
            <a:pPr marL="342900" indent="-342900" eaLnBrk="1" hangingPunct="1">
              <a:lnSpc>
                <a:spcPct val="90000"/>
              </a:lnSpc>
              <a:buClr>
                <a:srgbClr val="F69200"/>
              </a:buClr>
              <a:buSzPct val="100000"/>
              <a:buFont typeface="Wingdings" pitchFamily="2" charset="2"/>
              <a:buChar char="ü"/>
            </a:pPr>
            <a:endParaRPr lang="ru-RU" altLang="ru-RU" sz="2000" i="1" dirty="0"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52058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485"/>
          <p:cNvSpPr>
            <a:spLocks noChangeArrowheads="1"/>
          </p:cNvSpPr>
          <p:nvPr/>
        </p:nvSpPr>
        <p:spPr bwMode="auto">
          <a:xfrm>
            <a:off x="233082" y="394447"/>
            <a:ext cx="8713694" cy="4375674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45718" rIns="0" bIns="45718"/>
          <a:lstStyle/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200"/>
              </a:buClr>
              <a:buSzPct val="100000"/>
              <a:buFont typeface="STIXGeneral-Regular"/>
              <a:buNone/>
            </a:pPr>
            <a:r>
              <a:rPr lang="ru-RU" altLang="ru-RU" sz="3000" dirty="0" smtClean="0">
                <a:solidFill>
                  <a:srgbClr val="00642D"/>
                </a:solidFill>
                <a:latin typeface="+mn-lt"/>
                <a:ea typeface="Fedra Sans Pro Light" panose="020B0303040000020004" pitchFamily="34" charset="0"/>
                <a:cs typeface="Fedra Sans Pro Light"/>
              </a:rPr>
              <a:t>ОБРАЗ ЖЕЛАЕМОГО СОСТОЯНИЯ ПО ФОРМУЛЕ «3+2»</a:t>
            </a:r>
            <a:endParaRPr lang="ru-RU" altLang="ru-RU" sz="2000" b="1" dirty="0">
              <a:latin typeface="+mn-lt"/>
              <a:ea typeface="Fedra Sans Pro Light" panose="020B0303040000020004" pitchFamily="34" charset="0"/>
              <a:cs typeface="Fedra Sans Pro Light"/>
            </a:endParaRP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buClr>
                <a:srgbClr val="F69200"/>
              </a:buClr>
              <a:buSzPct val="100000"/>
              <a:buFont typeface="STIXGeneral-Regular"/>
              <a:buNone/>
            </a:pPr>
            <a:r>
              <a:rPr lang="ru-RU" altLang="ru-RU" sz="2000" i="1" dirty="0" smtClean="0">
                <a:solidFill>
                  <a:srgbClr val="00642D"/>
                </a:solidFill>
                <a:latin typeface="+mn-lt"/>
                <a:ea typeface="Fedra Sans Pro Light" panose="020B0303040000020004" pitchFamily="34" charset="0"/>
                <a:cs typeface="Fedra Sans Pro Light"/>
              </a:rPr>
              <a:t>ПРОСТРАНСТВЕННО-ПРЕДМЕТНЫЙ КОМПОНЕНТ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F69200"/>
              </a:buClr>
              <a:buSzPct val="100000"/>
              <a:buFont typeface="STIXGeneral-Regular"/>
              <a:buNone/>
            </a:pPr>
            <a:endParaRPr lang="ru-RU" altLang="ru-RU" sz="2000" i="1" dirty="0" smtClean="0">
              <a:solidFill>
                <a:schemeClr val="tx1"/>
              </a:solidFill>
              <a:latin typeface="+mn-lt"/>
              <a:ea typeface="Fedra Sans Pro Light" panose="020B0303040000020004" pitchFamily="34" charset="0"/>
              <a:cs typeface="Fedra Sans Pro Light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" pitchFamily="2" charset="2"/>
              <a:buChar char="ü"/>
            </a:pPr>
            <a:r>
              <a:rPr lang="ru-RU" sz="2000" b="1" dirty="0" smtClean="0">
                <a:latin typeface="+mn-lt"/>
              </a:rPr>
              <a:t>Рациональное </a:t>
            </a:r>
            <a:r>
              <a:rPr lang="ru-RU" sz="2000" b="1" dirty="0">
                <a:latin typeface="+mn-lt"/>
              </a:rPr>
              <a:t>использование ресурсов предметно-пространственной среды  для обучения, взаимодействия и </a:t>
            </a:r>
            <a:r>
              <a:rPr lang="ru-RU" sz="2000" b="1" dirty="0" smtClean="0">
                <a:latin typeface="+mn-lt"/>
              </a:rPr>
              <a:t>коммуникации: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0"/>
              </a:spcAft>
              <a:buClr>
                <a:srgbClr val="F69200"/>
              </a:buClr>
              <a:buSzPct val="100000"/>
            </a:pPr>
            <a:r>
              <a:rPr lang="ru-RU" altLang="ru-RU" sz="2000" dirty="0" smtClean="0">
                <a:solidFill>
                  <a:schemeClr val="tx1"/>
                </a:solidFill>
                <a:latin typeface="+mn-lt"/>
                <a:ea typeface="Fedra Sans Pro Light" panose="020B0303040000020004" pitchFamily="34" charset="0"/>
                <a:cs typeface="Fedra Sans Pro Light"/>
              </a:rPr>
              <a:t>- «Открытая стена»;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0"/>
              </a:spcAft>
              <a:buClr>
                <a:srgbClr val="F69200"/>
              </a:buClr>
              <a:buSzPct val="100000"/>
            </a:pPr>
            <a:r>
              <a:rPr lang="ru-RU" altLang="ru-RU" sz="2000" dirty="0" smtClean="0">
                <a:solidFill>
                  <a:schemeClr val="tx1"/>
                </a:solidFill>
                <a:latin typeface="+mn-lt"/>
                <a:ea typeface="Fedra Sans Pro Light" panose="020B0303040000020004" pitchFamily="34" charset="0"/>
                <a:cs typeface="Fedra Sans Pro Light"/>
              </a:rPr>
              <a:t>- «Учительская своими руками»;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0"/>
              </a:spcAft>
              <a:buClr>
                <a:srgbClr val="F69200"/>
              </a:buClr>
              <a:buSzPct val="100000"/>
            </a:pPr>
            <a:r>
              <a:rPr lang="ru-RU" altLang="ru-RU" sz="2000" dirty="0" smtClean="0">
                <a:solidFill>
                  <a:schemeClr val="tx1"/>
                </a:solidFill>
                <a:latin typeface="+mn-lt"/>
                <a:ea typeface="Fedra Sans Pro Light" panose="020B0303040000020004" pitchFamily="34" charset="0"/>
                <a:cs typeface="Fedra Sans Pro Light"/>
              </a:rPr>
              <a:t>- творческая зона для всех желающих/посетителей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0"/>
              </a:spcAft>
              <a:buClr>
                <a:srgbClr val="F69200"/>
              </a:buClr>
              <a:buSzPct val="100000"/>
            </a:pPr>
            <a:r>
              <a:rPr lang="ru-RU" altLang="ru-RU" sz="2000" dirty="0" smtClean="0">
                <a:solidFill>
                  <a:schemeClr val="tx1"/>
                </a:solidFill>
                <a:latin typeface="+mn-lt"/>
                <a:ea typeface="Fedra Sans Pro Light" panose="020B0303040000020004" pitchFamily="34" charset="0"/>
                <a:cs typeface="Fedra Sans Pro Light"/>
              </a:rPr>
              <a:t>- выставка-продажа детских изделий;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0"/>
              </a:spcAft>
              <a:buClr>
                <a:srgbClr val="F69200"/>
              </a:buClr>
              <a:buSzPct val="100000"/>
            </a:pPr>
            <a:r>
              <a:rPr lang="ru-RU" altLang="ru-RU" sz="2000" dirty="0" smtClean="0">
                <a:solidFill>
                  <a:schemeClr val="tx1"/>
                </a:solidFill>
                <a:latin typeface="+mn-lt"/>
                <a:ea typeface="Fedra Sans Pro Light" panose="020B0303040000020004" pitchFamily="34" charset="0"/>
                <a:cs typeface="Fedra Sans Pro Light"/>
              </a:rPr>
              <a:t>- </a:t>
            </a:r>
            <a:r>
              <a:rPr lang="en-US" altLang="ru-RU" sz="2000" dirty="0" smtClean="0">
                <a:solidFill>
                  <a:schemeClr val="tx1"/>
                </a:solidFill>
                <a:latin typeface="+mn-lt"/>
                <a:ea typeface="Fedra Sans Pro Light" panose="020B0303040000020004" pitchFamily="34" charset="0"/>
                <a:cs typeface="Fedra Sans Pro Light"/>
              </a:rPr>
              <a:t>QR-</a:t>
            </a:r>
            <a:r>
              <a:rPr lang="ru-RU" altLang="ru-RU" sz="2000" dirty="0">
                <a:solidFill>
                  <a:schemeClr val="tx1"/>
                </a:solidFill>
                <a:latin typeface="+mn-lt"/>
                <a:ea typeface="Fedra Sans Pro Light" panose="020B0303040000020004" pitchFamily="34" charset="0"/>
                <a:cs typeface="Fedra Sans Pro Light"/>
              </a:rPr>
              <a:t>коды около </a:t>
            </a:r>
            <a:r>
              <a:rPr lang="ru-RU" altLang="ru-RU" sz="2000" dirty="0" smtClean="0">
                <a:solidFill>
                  <a:schemeClr val="tx1"/>
                </a:solidFill>
                <a:latin typeface="+mn-lt"/>
                <a:ea typeface="Fedra Sans Pro Light" panose="020B0303040000020004" pitchFamily="34" charset="0"/>
                <a:cs typeface="Fedra Sans Pro Light"/>
              </a:rPr>
              <a:t>кабинетов с </a:t>
            </a:r>
            <a:r>
              <a:rPr lang="ru-RU" altLang="ru-RU" sz="2000" dirty="0" err="1" smtClean="0">
                <a:solidFill>
                  <a:schemeClr val="tx1"/>
                </a:solidFill>
                <a:latin typeface="+mn-lt"/>
                <a:ea typeface="Fedra Sans Pro Light" panose="020B0303040000020004" pitchFamily="34" charset="0"/>
                <a:cs typeface="Fedra Sans Pro Light"/>
              </a:rPr>
              <a:t>инфо</a:t>
            </a:r>
            <a:r>
              <a:rPr lang="ru-RU" altLang="ru-RU" sz="2000" dirty="0" smtClean="0">
                <a:solidFill>
                  <a:schemeClr val="tx1"/>
                </a:solidFill>
                <a:latin typeface="+mn-lt"/>
                <a:ea typeface="Fedra Sans Pro Light" panose="020B0303040000020004" pitchFamily="34" charset="0"/>
                <a:cs typeface="Fedra Sans Pro Light"/>
              </a:rPr>
              <a:t> о Центре, </a:t>
            </a:r>
            <a:r>
              <a:rPr lang="ru-RU" altLang="ru-RU" sz="2000" dirty="0">
                <a:solidFill>
                  <a:schemeClr val="tx1"/>
                </a:solidFill>
                <a:latin typeface="+mn-lt"/>
                <a:ea typeface="Fedra Sans Pro Light" panose="020B0303040000020004" pitchFamily="34" charset="0"/>
                <a:cs typeface="Fedra Sans Pro Light"/>
              </a:rPr>
              <a:t>обновляемые раз в </a:t>
            </a:r>
            <a:r>
              <a:rPr lang="ru-RU" altLang="ru-RU" sz="2000" dirty="0" smtClean="0">
                <a:solidFill>
                  <a:schemeClr val="tx1"/>
                </a:solidFill>
                <a:latin typeface="+mn-lt"/>
                <a:ea typeface="Fedra Sans Pro Light" panose="020B0303040000020004" pitchFamily="34" charset="0"/>
                <a:cs typeface="Fedra Sans Pro Light"/>
              </a:rPr>
              <a:t>год;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0"/>
              </a:spcAft>
              <a:buClr>
                <a:srgbClr val="F69200"/>
              </a:buClr>
              <a:buSzPct val="100000"/>
            </a:pPr>
            <a:r>
              <a:rPr lang="ru-RU" altLang="ru-RU" sz="2000" dirty="0" smtClean="0">
                <a:solidFill>
                  <a:schemeClr val="tx1"/>
                </a:solidFill>
                <a:latin typeface="+mn-lt"/>
                <a:ea typeface="Fedra Sans Pro Light" panose="020B0303040000020004" pitchFamily="34" charset="0"/>
                <a:cs typeface="Fedra Sans Pro Light"/>
              </a:rPr>
              <a:t>- «Внутренний дворик»</a:t>
            </a:r>
            <a:endParaRPr lang="ru-RU" altLang="ru-RU" sz="2000" dirty="0">
              <a:solidFill>
                <a:schemeClr val="tx1"/>
              </a:solidFill>
              <a:latin typeface="+mn-lt"/>
              <a:ea typeface="Fedra Sans Pro Light" panose="020B0303040000020004" pitchFamily="34" charset="0"/>
              <a:cs typeface="Fedra Sans Pro Light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F69200"/>
              </a:buClr>
              <a:buSzPct val="100000"/>
              <a:buFont typeface="Wingdings" pitchFamily="2" charset="2"/>
              <a:buChar char="ü"/>
            </a:pPr>
            <a:endParaRPr lang="ru-RU" altLang="ru-RU" sz="2000" dirty="0" smtClean="0">
              <a:latin typeface="+mn-lt"/>
              <a:ea typeface="Fedra Sans Pro Light" panose="020B0303040000020004" pitchFamily="34" charset="0"/>
              <a:cs typeface="Fedra Sans Pro Light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F69200"/>
              </a:buClr>
              <a:buSzPct val="100000"/>
              <a:buFont typeface="Wingdings" pitchFamily="2" charset="2"/>
              <a:buChar char="ü"/>
            </a:pPr>
            <a:endParaRPr lang="ru-RU" altLang="ru-RU" sz="2000" i="1" dirty="0" smtClean="0">
              <a:solidFill>
                <a:srgbClr val="FF0000"/>
              </a:solidFill>
              <a:latin typeface="+mn-lt"/>
              <a:ea typeface="Fedra Sans Pro Light" panose="020B0303040000020004" pitchFamily="34" charset="0"/>
              <a:cs typeface="Fedra Sans Pro Light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F69200"/>
              </a:buClr>
              <a:buSzPct val="100000"/>
              <a:buFont typeface="Wingdings" pitchFamily="2" charset="2"/>
              <a:buChar char="ü"/>
            </a:pPr>
            <a:endParaRPr lang="ru-RU" altLang="ru-RU" sz="2000" i="1" dirty="0">
              <a:latin typeface="+mn-lt"/>
              <a:ea typeface="Fedra Sans Pro Light" panose="020B0303040000020004" pitchFamily="34" charset="0"/>
              <a:cs typeface="Fedra Sans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52058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485"/>
          <p:cNvSpPr>
            <a:spLocks noChangeArrowheads="1"/>
          </p:cNvSpPr>
          <p:nvPr/>
        </p:nvSpPr>
        <p:spPr bwMode="auto">
          <a:xfrm>
            <a:off x="233082" y="448235"/>
            <a:ext cx="8641977" cy="4321886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45718" rIns="0" bIns="45718"/>
          <a:lstStyle/>
          <a:p>
            <a:pPr algn="ctr" eaLnBrk="1" hangingPunct="1">
              <a:lnSpc>
                <a:spcPct val="90000"/>
              </a:lnSpc>
              <a:buClr>
                <a:srgbClr val="F69200"/>
              </a:buClr>
              <a:buSzPct val="100000"/>
              <a:buFont typeface="STIXGeneral-Regular"/>
              <a:buNone/>
            </a:pPr>
            <a:r>
              <a:rPr lang="ru-RU" altLang="ru-RU" sz="2800" dirty="0" smtClean="0">
                <a:solidFill>
                  <a:srgbClr val="00642D"/>
                </a:solidFill>
                <a:latin typeface="+mn-lt"/>
                <a:ea typeface="Fedra Sans Pro Light" panose="020B0303040000020004" pitchFamily="34" charset="0"/>
                <a:cs typeface="Fedra Sans Pro Light"/>
              </a:rPr>
              <a:t>ОБРАЗ ЖЕЛАЕМОГО СОСТОЯНИЯ ПО ФОРМУЛЕ «3+2»</a:t>
            </a:r>
          </a:p>
          <a:p>
            <a:pPr eaLnBrk="1" hangingPunct="1">
              <a:lnSpc>
                <a:spcPct val="90000"/>
              </a:lnSpc>
              <a:buClr>
                <a:srgbClr val="F69200"/>
              </a:buClr>
              <a:buSzPct val="100000"/>
            </a:pPr>
            <a:endParaRPr lang="ru-RU" altLang="ru-RU" sz="2000" dirty="0">
              <a:latin typeface="+mn-lt"/>
              <a:ea typeface="Fedra Sans Pro Light" panose="020B0303040000020004" pitchFamily="34" charset="0"/>
              <a:cs typeface="Fedra Sans Pro Light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SzPct val="100000"/>
            </a:pPr>
            <a:r>
              <a:rPr lang="ru-RU" altLang="ru-RU" sz="2000" i="1" dirty="0" smtClean="0">
                <a:latin typeface="+mn-lt"/>
                <a:ea typeface="Fedra Sans Pro Light" panose="020B0303040000020004" pitchFamily="34" charset="0"/>
                <a:cs typeface="Fedra Sans Pro Light"/>
              </a:rPr>
              <a:t>РЕСУРСНОЕ ОБЕСПЕЧЕНИЕ</a:t>
            </a:r>
          </a:p>
          <a:p>
            <a:pPr marL="342900" indent="-342900" eaLnBrk="1" hangingPunct="1">
              <a:lnSpc>
                <a:spcPct val="9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+mn-lt"/>
              </a:rPr>
              <a:t>«Обновление» </a:t>
            </a:r>
            <a:r>
              <a:rPr lang="ru-RU" sz="2000" b="1" dirty="0">
                <a:latin typeface="+mn-lt"/>
              </a:rPr>
              <a:t>интеллектуального </a:t>
            </a:r>
            <a:r>
              <a:rPr lang="ru-RU" sz="2000" b="1" dirty="0" smtClean="0">
                <a:latin typeface="+mn-lt"/>
              </a:rPr>
              <a:t>ресурса:</a:t>
            </a:r>
          </a:p>
          <a:p>
            <a:pPr marL="342900" indent="-342900" eaLnBrk="1" hangingPunct="1">
              <a:lnSpc>
                <a:spcPct val="90000"/>
              </a:lnSpc>
              <a:buClr>
                <a:schemeClr val="tx1"/>
              </a:buClr>
              <a:buSzPct val="100000"/>
              <a:buFontTx/>
              <a:buChar char="-"/>
            </a:pPr>
            <a:r>
              <a:rPr lang="ru-RU" sz="2000" dirty="0" smtClean="0">
                <a:latin typeface="+mn-lt"/>
              </a:rPr>
              <a:t>обучение </a:t>
            </a:r>
            <a:r>
              <a:rPr lang="ru-RU" sz="2000" dirty="0">
                <a:latin typeface="+mn-lt"/>
              </a:rPr>
              <a:t>на </a:t>
            </a:r>
            <a:r>
              <a:rPr lang="ru-RU" sz="2000" dirty="0" smtClean="0">
                <a:latin typeface="+mn-lt"/>
              </a:rPr>
              <a:t>курсах ПК </a:t>
            </a:r>
            <a:r>
              <a:rPr lang="ru-RU" sz="2000" dirty="0">
                <a:latin typeface="+mn-lt"/>
              </a:rPr>
              <a:t>управленческой команды и педагогов </a:t>
            </a:r>
            <a:r>
              <a:rPr lang="ru-RU" sz="2000" dirty="0" smtClean="0">
                <a:latin typeface="+mn-lt"/>
              </a:rPr>
              <a:t>Центра; </a:t>
            </a:r>
          </a:p>
          <a:p>
            <a:pPr marL="342900" indent="-342900" eaLnBrk="1" hangingPunct="1">
              <a:lnSpc>
                <a:spcPct val="90000"/>
              </a:lnSpc>
              <a:buClr>
                <a:schemeClr val="tx1"/>
              </a:buClr>
              <a:buSzPct val="100000"/>
              <a:buFontTx/>
              <a:buChar char="-"/>
            </a:pPr>
            <a:r>
              <a:rPr lang="ru-RU" sz="2000" dirty="0" smtClean="0">
                <a:latin typeface="+mn-lt"/>
              </a:rPr>
              <a:t>использование онлайн </a:t>
            </a:r>
            <a:r>
              <a:rPr lang="ru-RU" sz="2000" dirty="0">
                <a:latin typeface="+mn-lt"/>
              </a:rPr>
              <a:t>платформы  «Виртуальная школа»</a:t>
            </a:r>
            <a:r>
              <a:rPr lang="ru-RU" sz="2000" dirty="0" smtClean="0">
                <a:latin typeface="+mn-lt"/>
              </a:rPr>
              <a:t> </a:t>
            </a:r>
            <a:endParaRPr lang="ru-RU" altLang="ru-RU" sz="2000" i="1" dirty="0" smtClean="0">
              <a:latin typeface="+mn-lt"/>
              <a:ea typeface="Fedra Sans Pro Light" panose="020B0303040000020004" pitchFamily="34" charset="0"/>
              <a:cs typeface="Fedra Sans Pro Light"/>
            </a:endParaRP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2000" b="1" dirty="0">
                <a:latin typeface="+mn-lt"/>
              </a:rPr>
              <a:t>Привлечение дополнительных финансовых </a:t>
            </a:r>
            <a:r>
              <a:rPr lang="ru-RU" sz="2000" b="1" dirty="0" smtClean="0">
                <a:latin typeface="+mn-lt"/>
              </a:rPr>
              <a:t>средств:</a:t>
            </a:r>
          </a:p>
          <a:p>
            <a:pPr marL="342900" indent="-342900">
              <a:buClr>
                <a:schemeClr val="tx1"/>
              </a:buClr>
              <a:buFontTx/>
              <a:buChar char="-"/>
            </a:pPr>
            <a:r>
              <a:rPr lang="ru-RU" sz="2000" dirty="0" smtClean="0">
                <a:latin typeface="+mn-lt"/>
              </a:rPr>
              <a:t>участие </a:t>
            </a:r>
            <a:r>
              <a:rPr lang="ru-RU" sz="2000" dirty="0">
                <a:latin typeface="+mn-lt"/>
              </a:rPr>
              <a:t>в </a:t>
            </a:r>
            <a:r>
              <a:rPr lang="ru-RU" sz="2000" dirty="0" err="1">
                <a:latin typeface="+mn-lt"/>
              </a:rPr>
              <a:t>грантовой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smtClean="0">
                <a:latin typeface="+mn-lt"/>
              </a:rPr>
              <a:t>деятельности (образовательные проекты)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SzPct val="100000"/>
            </a:pPr>
            <a:endParaRPr lang="ru-RU" altLang="ru-RU" sz="2000" i="1" dirty="0" smtClean="0">
              <a:latin typeface="+mn-lt"/>
              <a:ea typeface="Fedra Sans Pro Light" panose="020B0303040000020004" pitchFamily="34" charset="0"/>
              <a:cs typeface="Fedra Sans Pro Light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SzPct val="100000"/>
            </a:pPr>
            <a:r>
              <a:rPr lang="ru-RU" altLang="ru-RU" sz="2000" i="1" dirty="0" smtClean="0">
                <a:latin typeface="+mn-lt"/>
                <a:ea typeface="Fedra Sans Pro Light" panose="020B0303040000020004" pitchFamily="34" charset="0"/>
                <a:cs typeface="Fedra Sans Pro Light"/>
              </a:rPr>
              <a:t>УПРАВЛЕНЧЕСКОЕ СОПРОВОЖДЕНИЕ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+mn-lt"/>
              </a:rPr>
              <a:t>Разработка </a:t>
            </a:r>
            <a:r>
              <a:rPr lang="ru-RU" sz="2000" b="1" dirty="0">
                <a:latin typeface="+mn-lt"/>
              </a:rPr>
              <a:t>Программы развития Центра на </a:t>
            </a:r>
            <a:r>
              <a:rPr lang="ru-RU" sz="2000" b="1" dirty="0" smtClean="0">
                <a:latin typeface="+mn-lt"/>
              </a:rPr>
              <a:t>2022-2024гг</a:t>
            </a:r>
            <a:r>
              <a:rPr lang="ru-RU" sz="2000" b="1" dirty="0" smtClean="0">
                <a:latin typeface="+mn-lt"/>
              </a:rPr>
              <a:t>.: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+mn-lt"/>
              </a:rPr>
              <a:t>проектирование </a:t>
            </a:r>
            <a:r>
              <a:rPr lang="ru-RU" sz="2000" dirty="0">
                <a:latin typeface="+mn-lt"/>
              </a:rPr>
              <a:t>образовательной среды Центра </a:t>
            </a:r>
            <a:r>
              <a:rPr lang="ru-RU" sz="2000" dirty="0" smtClean="0">
                <a:latin typeface="+mn-lt"/>
              </a:rPr>
              <a:t>по методике </a:t>
            </a:r>
            <a:r>
              <a:rPr lang="ru-RU" sz="2000" dirty="0">
                <a:latin typeface="+mn-lt"/>
              </a:rPr>
              <a:t>А.В. </a:t>
            </a:r>
            <a:r>
              <a:rPr lang="ru-RU" sz="2000" dirty="0" err="1" smtClean="0">
                <a:latin typeface="+mn-lt"/>
              </a:rPr>
              <a:t>Ясвина</a:t>
            </a:r>
            <a:r>
              <a:rPr lang="ru-RU" sz="2000" dirty="0" smtClean="0">
                <a:latin typeface="+mn-lt"/>
              </a:rPr>
              <a:t>;</a:t>
            </a:r>
          </a:p>
          <a:p>
            <a:pPr marL="342900" indent="-342900">
              <a:buFontTx/>
              <a:buChar char="-"/>
            </a:pPr>
            <a:r>
              <a:rPr lang="ru-RU" sz="2000" dirty="0">
                <a:latin typeface="+mn-lt"/>
              </a:rPr>
              <a:t>п</a:t>
            </a:r>
            <a:r>
              <a:rPr lang="ru-RU" sz="2000" dirty="0" smtClean="0">
                <a:latin typeface="+mn-lt"/>
              </a:rPr>
              <a:t>роведение </a:t>
            </a:r>
            <a:r>
              <a:rPr lang="ru-RU" sz="2000" dirty="0" err="1">
                <a:latin typeface="+mn-lt"/>
              </a:rPr>
              <a:t>форсайт</a:t>
            </a:r>
            <a:r>
              <a:rPr lang="ru-RU" sz="2000" dirty="0">
                <a:latin typeface="+mn-lt"/>
              </a:rPr>
              <a:t>-сессии с членами проектной </a:t>
            </a:r>
            <a:r>
              <a:rPr lang="ru-RU" sz="2000" dirty="0" smtClean="0">
                <a:latin typeface="+mn-lt"/>
              </a:rPr>
              <a:t>группы.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>
                <a:latin typeface="+mn-lt"/>
              </a:rPr>
              <a:t>Обновление локальных </a:t>
            </a:r>
            <a:r>
              <a:rPr lang="ru-RU" sz="2000" b="1" dirty="0" smtClean="0">
                <a:latin typeface="+mn-lt"/>
              </a:rPr>
              <a:t>актов Центра</a:t>
            </a:r>
          </a:p>
        </p:txBody>
      </p:sp>
    </p:spTree>
    <p:extLst>
      <p:ext uri="{BB962C8B-B14F-4D97-AF65-F5344CB8AC3E}">
        <p14:creationId xmlns:p14="http://schemas.microsoft.com/office/powerpoint/2010/main" val="52058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485"/>
          <p:cNvSpPr>
            <a:spLocks noChangeArrowheads="1"/>
          </p:cNvSpPr>
          <p:nvPr/>
        </p:nvSpPr>
        <p:spPr bwMode="auto">
          <a:xfrm>
            <a:off x="470324" y="754912"/>
            <a:ext cx="8528472" cy="39765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45718" rIns="0" bIns="45718"/>
          <a:lstStyle/>
          <a:p>
            <a:pPr marL="342900" indent="-342900" eaLnBrk="1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Wingdings" pitchFamily="2" charset="2"/>
              <a:buChar char="ü"/>
            </a:pPr>
            <a:endParaRPr lang="ru-RU" altLang="ru-RU" sz="1100" dirty="0" smtClean="0">
              <a:latin typeface="+mn-lt"/>
              <a:ea typeface="Fedra Sans Pro Light" panose="020B0303040000020004" pitchFamily="34" charset="0"/>
              <a:cs typeface="Fedra Sans Pro Light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Wingdings" pitchFamily="2" charset="2"/>
              <a:buChar char="ü"/>
            </a:pPr>
            <a:r>
              <a:rPr lang="ru-RU" altLang="ru-RU" sz="2000" dirty="0" smtClean="0">
                <a:latin typeface="+mn-lt"/>
                <a:ea typeface="Fedra Sans Pro Light" panose="020B0303040000020004" pitchFamily="34" charset="0"/>
                <a:cs typeface="Fedra Sans Pro Light"/>
              </a:rPr>
              <a:t>Развитие личностного потенциала у участников проекта </a:t>
            </a:r>
            <a:r>
              <a:rPr lang="ru-RU" altLang="ru-RU" sz="2000" i="1" dirty="0" smtClean="0">
                <a:latin typeface="+mn-lt"/>
                <a:ea typeface="Fedra Sans Pro Light" panose="020B0303040000020004" pitchFamily="34" charset="0"/>
                <a:cs typeface="Fedra Sans Pro Light"/>
              </a:rPr>
              <a:t>(самостоятельность и осознанность выбора)</a:t>
            </a:r>
          </a:p>
          <a:p>
            <a:pPr marL="342900" indent="-342900" eaLnBrk="1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Wingdings" pitchFamily="2" charset="2"/>
              <a:buChar char="ü"/>
            </a:pPr>
            <a:endParaRPr lang="ru-RU" altLang="ru-RU" sz="1100" dirty="0" smtClean="0">
              <a:latin typeface="+mn-lt"/>
              <a:ea typeface="Fedra Sans Pro Light" panose="020B0303040000020004" pitchFamily="34" charset="0"/>
              <a:cs typeface="Fedra Sans Pro Light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Wingdings" pitchFamily="2" charset="2"/>
              <a:buChar char="ü"/>
            </a:pPr>
            <a:r>
              <a:rPr lang="ru-RU" altLang="ru-RU" sz="2000" dirty="0" smtClean="0">
                <a:latin typeface="+mn-lt"/>
                <a:ea typeface="Fedra Sans Pro Light" panose="020B0303040000020004" pitchFamily="34" charset="0"/>
                <a:cs typeface="Fedra Sans Pro Light"/>
              </a:rPr>
              <a:t>Высокое качество актуальных программ дополнительного образования, доступность, привлекательность на уровне города, улучшение позиций Центра на «рынке услуг»</a:t>
            </a:r>
            <a:r>
              <a:rPr lang="ru-RU" sz="2000" dirty="0" smtClean="0">
                <a:latin typeface="+mn-lt"/>
              </a:rPr>
              <a:t> </a:t>
            </a:r>
          </a:p>
          <a:p>
            <a:pPr marL="342900" indent="-342900" eaLnBrk="1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Wingdings" pitchFamily="2" charset="2"/>
              <a:buChar char="ü"/>
            </a:pPr>
            <a:endParaRPr lang="ru-RU" sz="1100" dirty="0" smtClean="0">
              <a:latin typeface="+mn-lt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Wingdings" pitchFamily="2" charset="2"/>
              <a:buChar char="ü"/>
            </a:pPr>
            <a:r>
              <a:rPr lang="ru-RU" sz="2000" dirty="0" smtClean="0">
                <a:latin typeface="+mn-lt"/>
              </a:rPr>
              <a:t>Признание индивидуальных достижений участников проекта и поддержка сообщества  в дальнейшем продвижении идеи проекта</a:t>
            </a:r>
          </a:p>
          <a:p>
            <a:pPr marL="342900" indent="-342900" eaLnBrk="1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Wingdings" pitchFamily="2" charset="2"/>
              <a:buChar char="ü"/>
            </a:pPr>
            <a:endParaRPr lang="ru-RU" altLang="ru-RU" sz="1100" dirty="0" smtClean="0">
              <a:latin typeface="+mn-lt"/>
              <a:ea typeface="Fedra Sans Pro Light" panose="020B0303040000020004" pitchFamily="34" charset="0"/>
              <a:cs typeface="Fedra Sans Pro Light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Wingdings" pitchFamily="2" charset="2"/>
              <a:buChar char="ü"/>
            </a:pPr>
            <a:r>
              <a:rPr lang="ru-RU" altLang="ru-RU" sz="2000" dirty="0" smtClean="0">
                <a:latin typeface="+mn-lt"/>
                <a:ea typeface="Fedra Sans Pro Light" panose="020B0303040000020004" pitchFamily="34" charset="0"/>
                <a:cs typeface="Fedra Sans Pro Light"/>
              </a:rPr>
              <a:t>Улучшение микроклимата во взаимоотношениях всех участников</a:t>
            </a:r>
          </a:p>
          <a:p>
            <a:pPr marL="342900" indent="-342900" eaLnBrk="1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Wingdings" pitchFamily="2" charset="2"/>
              <a:buChar char="ü"/>
            </a:pPr>
            <a:endParaRPr lang="ru-RU" altLang="ru-RU" sz="1100" dirty="0" smtClean="0">
              <a:latin typeface="+mn-lt"/>
              <a:ea typeface="Fedra Sans Pro Light" panose="020B0303040000020004" pitchFamily="34" charset="0"/>
              <a:cs typeface="Fedra Sans Pro Light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100000"/>
            </a:pPr>
            <a:endParaRPr lang="ru-RU" altLang="ru-RU" sz="1100" dirty="0" smtClean="0">
              <a:latin typeface="+mn-lt"/>
              <a:ea typeface="Fedra Sans Pro Light" panose="020B0303040000020004" pitchFamily="34" charset="0"/>
              <a:cs typeface="Fedra Sans Pro Light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Wingdings" pitchFamily="2" charset="2"/>
              <a:buChar char="ü"/>
            </a:pPr>
            <a:r>
              <a:rPr lang="ru-RU" altLang="ru-RU" sz="2000" dirty="0" smtClean="0">
                <a:latin typeface="+mn-lt"/>
                <a:ea typeface="Fedra Sans Pro Light" panose="020B0303040000020004" pitchFamily="34" charset="0"/>
                <a:cs typeface="Fedra Sans Pro Light"/>
              </a:rPr>
              <a:t>Готовность выпускников (и их родителей) краткосрочных программ продолжать обучение по другим ДООП Центра (в т.ч. </a:t>
            </a:r>
            <a:r>
              <a:rPr lang="ru-RU" altLang="ru-RU" sz="2000" dirty="0" err="1" smtClean="0">
                <a:latin typeface="+mn-lt"/>
                <a:ea typeface="Fedra Sans Pro Light" panose="020B0303040000020004" pitchFamily="34" charset="0"/>
                <a:cs typeface="Fedra Sans Pro Light"/>
              </a:rPr>
              <a:t>онлайн</a:t>
            </a:r>
            <a:r>
              <a:rPr lang="ru-RU" altLang="ru-RU" sz="2000" dirty="0" smtClean="0">
                <a:latin typeface="+mn-lt"/>
                <a:ea typeface="Fedra Sans Pro Light" panose="020B0303040000020004" pitchFamily="34" charset="0"/>
                <a:cs typeface="Fedra Sans Pro Light"/>
              </a:rPr>
              <a:t>), включаться в жизнь Центра после окончания обучения </a:t>
            </a:r>
            <a:r>
              <a:rPr lang="ru-RU" altLang="ru-RU" sz="2000" i="1" dirty="0" smtClean="0">
                <a:latin typeface="+mn-lt"/>
                <a:ea typeface="Fedra Sans Pro Light" panose="020B0303040000020004" pitchFamily="34" charset="0"/>
                <a:cs typeface="Fedra Sans Pro Light"/>
              </a:rPr>
              <a:t>(сообщество)</a:t>
            </a:r>
          </a:p>
          <a:p>
            <a:pPr marL="342900" indent="-342900" eaLnBrk="1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100000"/>
            </a:pPr>
            <a:endParaRPr lang="ru-RU" altLang="ru-RU" sz="1100" dirty="0" smtClean="0">
              <a:latin typeface="+mn-lt"/>
              <a:ea typeface="Fedra Sans Pro Light" panose="020B0303040000020004" pitchFamily="34" charset="0"/>
              <a:cs typeface="Fedra Sans Pro Light"/>
            </a:endParaRP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xmlns="" id="{FA0D5C3C-EADF-433E-AF7D-6380C75D7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7855"/>
            <a:ext cx="91440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rgbClr val="F69200"/>
              </a:buClr>
              <a:buSzPct val="100000"/>
            </a:pPr>
            <a:r>
              <a:rPr lang="ru-RU" altLang="ru-RU" sz="3000" dirty="0" smtClean="0">
                <a:solidFill>
                  <a:srgbClr val="00642D"/>
                </a:solidFill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РЕЗУЛЬТАТЫ ПОСЛЕ СОЗДАНИЯ ЛРОС</a:t>
            </a:r>
            <a:endParaRPr lang="ru-RU" altLang="ru-RU" sz="3000" dirty="0">
              <a:solidFill>
                <a:srgbClr val="00642D"/>
              </a:solidFill>
              <a:latin typeface="Fedra Sans Pro Book" panose="020B0504040000020004" pitchFamily="34" charset="0"/>
              <a:ea typeface="Fedra Sans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53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0" y="693728"/>
            <a:ext cx="91440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rgbClr val="F69200"/>
              </a:buClr>
              <a:buSzPct val="100000"/>
              <a:buFont typeface="STIXGeneral-Regular"/>
              <a:buNone/>
            </a:pPr>
            <a:r>
              <a:rPr lang="ru-RU" altLang="ru-RU" sz="3000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КРАТКАЯ </a:t>
            </a:r>
            <a:r>
              <a:rPr lang="ru-RU" altLang="ru-RU" sz="3000" cap="all" dirty="0" smtClean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СПРАВКА</a:t>
            </a:r>
            <a:endParaRPr lang="ru-RU" altLang="ru-RU" sz="3000" cap="all" dirty="0">
              <a:solidFill>
                <a:srgbClr val="00642D"/>
              </a:solidFill>
              <a:latin typeface="Fedra Sans Pro Book" panose="020B0504040000020004" pitchFamily="34" charset="0"/>
              <a:ea typeface="Fedra Sans Pro Light" charset="0"/>
            </a:endParaRPr>
          </a:p>
        </p:txBody>
      </p:sp>
      <p:sp>
        <p:nvSpPr>
          <p:cNvPr id="3" name="Shape 485"/>
          <p:cNvSpPr>
            <a:spLocks noChangeArrowheads="1"/>
          </p:cNvSpPr>
          <p:nvPr/>
        </p:nvSpPr>
        <p:spPr bwMode="auto">
          <a:xfrm>
            <a:off x="378882" y="1249998"/>
            <a:ext cx="8426450" cy="3511249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45718" rIns="0" bIns="45718"/>
          <a:lstStyle/>
          <a:p>
            <a:pPr marL="457200" indent="-457200" eaLnBrk="1" hangingPunct="1">
              <a:lnSpc>
                <a:spcPct val="90000"/>
              </a:lnSpc>
              <a:spcBef>
                <a:spcPts val="600"/>
              </a:spcBef>
              <a:buClr>
                <a:srgbClr val="F69200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altLang="ru-RU" sz="2000" dirty="0" smtClean="0">
                <a:latin typeface="+mn-lt"/>
                <a:ea typeface="Fedra Sans Pro Light" panose="020B0303040000020004" pitchFamily="34" charset="0"/>
                <a:cs typeface="Fedra Sans Pro Light"/>
              </a:rPr>
              <a:t>С 2011 года самое крупное учреждение дополнительного образования в городе Ачинске</a:t>
            </a:r>
          </a:p>
          <a:p>
            <a:pPr marL="457200" indent="-457200" eaLnBrk="1" hangingPunct="1">
              <a:lnSpc>
                <a:spcPct val="90000"/>
              </a:lnSpc>
              <a:spcBef>
                <a:spcPts val="600"/>
              </a:spcBef>
              <a:buClr>
                <a:srgbClr val="F69200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altLang="ru-RU" sz="2000" dirty="0" err="1" smtClean="0">
                <a:ea typeface="Fedra Sans Pro Light" panose="020B0303040000020004" pitchFamily="34" charset="0"/>
                <a:cs typeface="Fedra Sans Pro Light"/>
              </a:rPr>
              <a:t>Многопрофильность</a:t>
            </a:r>
            <a:r>
              <a:rPr lang="ru-RU" altLang="ru-RU" sz="2000" dirty="0" smtClean="0">
                <a:ea typeface="Fedra Sans Pro Light" panose="020B0303040000020004" pitchFamily="34" charset="0"/>
                <a:cs typeface="Fedra Sans Pro Light"/>
              </a:rPr>
              <a:t> </a:t>
            </a:r>
            <a:r>
              <a:rPr lang="ru-RU" sz="2000" dirty="0" smtClean="0"/>
              <a:t>: художественная, социально-педагогическая, техническая</a:t>
            </a:r>
            <a:r>
              <a:rPr lang="ru-RU" sz="2000" dirty="0"/>
              <a:t>,</a:t>
            </a:r>
            <a:r>
              <a:rPr lang="ru-RU" sz="2000" dirty="0" smtClean="0"/>
              <a:t>  </a:t>
            </a:r>
            <a:r>
              <a:rPr lang="ru-RU" sz="2000" dirty="0" err="1" smtClean="0"/>
              <a:t>естественно-научная</a:t>
            </a:r>
            <a:r>
              <a:rPr lang="ru-RU" sz="2000" dirty="0"/>
              <a:t>,</a:t>
            </a:r>
            <a:r>
              <a:rPr lang="ru-RU" sz="2000" dirty="0" smtClean="0"/>
              <a:t>  туристско-краеведческая; </a:t>
            </a:r>
            <a:r>
              <a:rPr lang="ru-RU" altLang="ru-RU" sz="2000" dirty="0" smtClean="0">
                <a:ea typeface="Fedra Sans Pro Light" panose="020B0303040000020004" pitchFamily="34" charset="0"/>
                <a:cs typeface="Fedra Sans Pro Light"/>
              </a:rPr>
              <a:t>5 отделов по направленностям</a:t>
            </a:r>
            <a:endParaRPr lang="ru-RU" sz="2000" dirty="0" smtClean="0"/>
          </a:p>
          <a:p>
            <a:pPr marL="457200" indent="-457200" eaLnBrk="1" hangingPunct="1">
              <a:lnSpc>
                <a:spcPct val="90000"/>
              </a:lnSpc>
              <a:spcBef>
                <a:spcPts val="600"/>
              </a:spcBef>
              <a:buClr>
                <a:srgbClr val="F69200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altLang="ru-RU" sz="2000" dirty="0" smtClean="0">
                <a:ea typeface="Fedra Sans Pro Light" panose="020B0303040000020004" pitchFamily="34" charset="0"/>
                <a:cs typeface="Fedra Sans Pro Light"/>
              </a:rPr>
              <a:t>Отдельное здание, огороженная территория, парк с открытой сценой, лавочками и </a:t>
            </a:r>
            <a:r>
              <a:rPr lang="ru-RU" altLang="ru-RU" sz="2000" dirty="0" err="1" smtClean="0">
                <a:ea typeface="Fedra Sans Pro Light" panose="020B0303040000020004" pitchFamily="34" charset="0"/>
                <a:cs typeface="Fedra Sans Pro Light"/>
              </a:rPr>
              <a:t>арт-объектом</a:t>
            </a:r>
            <a:r>
              <a:rPr lang="ru-RU" altLang="ru-RU" sz="2000" dirty="0" smtClean="0">
                <a:ea typeface="Fedra Sans Pro Light" panose="020B0303040000020004" pitchFamily="34" charset="0"/>
                <a:cs typeface="Fedra Sans Pro Light"/>
              </a:rPr>
              <a:t>; зонирование пространства, оформление стен, </a:t>
            </a:r>
            <a:r>
              <a:rPr lang="ru-RU" altLang="ru-RU" sz="2000" dirty="0" err="1" smtClean="0">
                <a:ea typeface="Fedra Sans Pro Light" panose="020B0303040000020004" pitchFamily="34" charset="0"/>
                <a:cs typeface="Fedra Sans Pro Light"/>
              </a:rPr>
              <a:t>коворкинг</a:t>
            </a:r>
            <a:r>
              <a:rPr lang="ru-RU" altLang="ru-RU" sz="2000" dirty="0" smtClean="0">
                <a:ea typeface="Fedra Sans Pro Light" panose="020B0303040000020004" pitchFamily="34" charset="0"/>
                <a:cs typeface="Fedra Sans Pro Light"/>
              </a:rPr>
              <a:t>, зона ожидания</a:t>
            </a:r>
          </a:p>
          <a:p>
            <a:pPr marL="457200" indent="-457200" eaLnBrk="1" hangingPunct="1">
              <a:lnSpc>
                <a:spcPct val="90000"/>
              </a:lnSpc>
              <a:spcBef>
                <a:spcPts val="600"/>
              </a:spcBef>
              <a:buClr>
                <a:srgbClr val="F69200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altLang="ru-RU" sz="2000" dirty="0" smtClean="0">
                <a:ea typeface="Fedra Sans Pro Light" panose="020B0303040000020004" pitchFamily="34" charset="0"/>
                <a:cs typeface="Fedra Sans Pro Light"/>
              </a:rPr>
              <a:t>Рядом 3 школы,  2 детских сада, городской парк, Дворец культуры, Дом ветеранов, транспортная доступность</a:t>
            </a:r>
          </a:p>
          <a:p>
            <a:pPr marL="457200" indent="-457200" eaLnBrk="1" hangingPunct="1">
              <a:lnSpc>
                <a:spcPct val="90000"/>
              </a:lnSpc>
              <a:spcBef>
                <a:spcPts val="600"/>
              </a:spcBef>
              <a:buClr>
                <a:srgbClr val="F69200"/>
              </a:buClr>
              <a:buSzPct val="100000"/>
              <a:buFont typeface="Wingdings" panose="05000000000000000000" pitchFamily="2" charset="2"/>
              <a:buChar char="ü"/>
            </a:pPr>
            <a:endParaRPr lang="ru-RU" altLang="ru-RU" sz="2000" dirty="0" smtClean="0">
              <a:ea typeface="Fedra Sans Pro Light" panose="020B0303040000020004" pitchFamily="34" charset="0"/>
              <a:cs typeface="Fedra Sans Pro Light"/>
            </a:endParaRPr>
          </a:p>
          <a:p>
            <a:pPr marL="457200" indent="-457200" eaLnBrk="1" hangingPunct="1">
              <a:lnSpc>
                <a:spcPct val="90000"/>
              </a:lnSpc>
              <a:spcBef>
                <a:spcPts val="600"/>
              </a:spcBef>
              <a:buClr>
                <a:srgbClr val="F69200"/>
              </a:buClr>
              <a:buSzPct val="100000"/>
              <a:buFont typeface="Wingdings" panose="05000000000000000000" pitchFamily="2" charset="2"/>
              <a:buChar char="ü"/>
            </a:pPr>
            <a:endParaRPr lang="ru-RU" sz="2000" dirty="0" smtClean="0"/>
          </a:p>
          <a:p>
            <a:pPr marL="457200" indent="-457200" eaLnBrk="1" hangingPunct="1">
              <a:lnSpc>
                <a:spcPct val="90000"/>
              </a:lnSpc>
              <a:spcBef>
                <a:spcPts val="600"/>
              </a:spcBef>
              <a:buClr>
                <a:srgbClr val="F69200"/>
              </a:buClr>
              <a:buSzPct val="100000"/>
              <a:buFont typeface="Wingdings" panose="05000000000000000000" pitchFamily="2" charset="2"/>
              <a:buChar char="ü"/>
            </a:pPr>
            <a:endParaRPr lang="ru-RU" sz="2000" dirty="0" smtClean="0"/>
          </a:p>
          <a:p>
            <a:pPr marL="457200" indent="-457200" eaLnBrk="1" hangingPunct="1">
              <a:lnSpc>
                <a:spcPct val="90000"/>
              </a:lnSpc>
              <a:spcBef>
                <a:spcPts val="600"/>
              </a:spcBef>
              <a:buClr>
                <a:srgbClr val="F69200"/>
              </a:buClr>
              <a:buSzPct val="100000"/>
              <a:buFont typeface="Wingdings" panose="05000000000000000000" pitchFamily="2" charset="2"/>
              <a:buChar char="ü"/>
            </a:pPr>
            <a:endParaRPr lang="ru-RU" sz="2400" dirty="0"/>
          </a:p>
          <a:p>
            <a:pPr marL="457200" indent="-457200" eaLnBrk="1" hangingPunct="1">
              <a:lnSpc>
                <a:spcPct val="90000"/>
              </a:lnSpc>
              <a:spcBef>
                <a:spcPts val="600"/>
              </a:spcBef>
              <a:buClr>
                <a:srgbClr val="F69200"/>
              </a:buClr>
              <a:buSzPct val="100000"/>
              <a:buFont typeface="Wingdings" panose="05000000000000000000" pitchFamily="2" charset="2"/>
              <a:buChar char="ü"/>
            </a:pPr>
            <a:endParaRPr lang="ru-RU" sz="2400" dirty="0"/>
          </a:p>
          <a:p>
            <a:pPr marL="457200" indent="-457200" eaLnBrk="1" hangingPunct="1">
              <a:lnSpc>
                <a:spcPct val="90000"/>
              </a:lnSpc>
              <a:spcBef>
                <a:spcPts val="600"/>
              </a:spcBef>
              <a:buClr>
                <a:srgbClr val="F69200"/>
              </a:buClr>
              <a:buSzPct val="100000"/>
              <a:buFont typeface="Wingdings" panose="05000000000000000000" pitchFamily="2" charset="2"/>
              <a:buChar char="ü"/>
            </a:pPr>
            <a:endParaRPr lang="ru-RU" altLang="ru-RU" sz="2400" dirty="0">
              <a:latin typeface="+mn-lt"/>
              <a:ea typeface="Fedra Sans Pro Light" panose="020B0303040000020004" pitchFamily="34" charset="0"/>
              <a:cs typeface="Fedra Sans Pro Light"/>
            </a:endParaRPr>
          </a:p>
        </p:txBody>
      </p:sp>
      <p:pic>
        <p:nvPicPr>
          <p:cNvPr id="5" name="Рисунок 4" descr="C:\Users\Пользователь\Downloads\2 (4)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50674"/>
            <a:ext cx="1649506" cy="7071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420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0" y="287342"/>
            <a:ext cx="91440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rgbClr val="F69200"/>
              </a:buClr>
              <a:buSzPct val="100000"/>
              <a:buFont typeface="STIXGeneral-Regular"/>
              <a:buNone/>
            </a:pPr>
            <a:r>
              <a:rPr lang="ru-RU" altLang="ru-RU" sz="2800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СТРАТЕГИЯ</a:t>
            </a:r>
            <a:r>
              <a:rPr lang="ru-RU" altLang="ru-RU" sz="3000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 СОЗДАНИЯ ЛРОС</a:t>
            </a:r>
          </a:p>
        </p:txBody>
      </p:sp>
      <p:sp>
        <p:nvSpPr>
          <p:cNvPr id="3" name="Shape 485"/>
          <p:cNvSpPr>
            <a:spLocks noChangeArrowheads="1"/>
          </p:cNvSpPr>
          <p:nvPr/>
        </p:nvSpPr>
        <p:spPr bwMode="auto">
          <a:xfrm>
            <a:off x="240633" y="552894"/>
            <a:ext cx="8678778" cy="4380614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45718" rIns="0" bIns="45718"/>
          <a:lstStyle/>
          <a:p>
            <a:pPr marL="342900" indent="-342900" eaLnBrk="1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ü"/>
            </a:pPr>
            <a:r>
              <a:rPr lang="ru-RU" sz="2000" dirty="0"/>
              <a:t>Обучение на курсах ПК управленческой команды и педагогов </a:t>
            </a:r>
            <a:r>
              <a:rPr lang="ru-RU" sz="2000" dirty="0" smtClean="0"/>
              <a:t>Центра</a:t>
            </a:r>
          </a:p>
          <a:p>
            <a:pPr marL="342900" indent="-342900" eaLnBrk="1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ü"/>
            </a:pPr>
            <a:endParaRPr lang="ru-RU" sz="800" dirty="0" smtClean="0"/>
          </a:p>
          <a:p>
            <a:pPr marL="342900" indent="-342900" eaLnBrk="1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ü"/>
            </a:pPr>
            <a:r>
              <a:rPr lang="ru-RU" altLang="ru-RU" sz="2000" dirty="0" smtClean="0">
                <a:solidFill>
                  <a:schemeClr val="tx1"/>
                </a:solidFill>
                <a:ea typeface="Fedra Sans Pro Light" panose="020B0303040000020004" pitchFamily="34" charset="0"/>
                <a:cs typeface="Fedra Sans Pro Light"/>
              </a:rPr>
              <a:t>Включение проекта в Программу развития на </a:t>
            </a:r>
            <a:r>
              <a:rPr lang="ru-RU" altLang="ru-RU" sz="2000" dirty="0" smtClean="0">
                <a:solidFill>
                  <a:schemeClr val="tx1"/>
                </a:solidFill>
                <a:ea typeface="Fedra Sans Pro Light" panose="020B0303040000020004" pitchFamily="34" charset="0"/>
                <a:cs typeface="Fedra Sans Pro Light"/>
              </a:rPr>
              <a:t>2022-2024 </a:t>
            </a:r>
            <a:r>
              <a:rPr lang="ru-RU" altLang="ru-RU" sz="2000" dirty="0" smtClean="0">
                <a:solidFill>
                  <a:schemeClr val="tx1"/>
                </a:solidFill>
                <a:ea typeface="Fedra Sans Pro Light" panose="020B0303040000020004" pitchFamily="34" charset="0"/>
                <a:cs typeface="Fedra Sans Pro Light"/>
              </a:rPr>
              <a:t>гг.</a:t>
            </a:r>
          </a:p>
          <a:p>
            <a:pPr marL="342900" indent="-342900" eaLnBrk="1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ü"/>
            </a:pPr>
            <a:endParaRPr lang="ru-RU" altLang="ru-RU" sz="800" dirty="0" smtClean="0">
              <a:solidFill>
                <a:schemeClr val="tx1"/>
              </a:solidFill>
              <a:ea typeface="Fedra Sans Pro Light" panose="020B0303040000020004" pitchFamily="34" charset="0"/>
              <a:cs typeface="Fedra Sans Pro Light"/>
            </a:endParaRPr>
          </a:p>
          <a:p>
            <a:pPr marL="342900" indent="-342900" eaLnBrk="1" hangingPunct="1">
              <a:buClr>
                <a:schemeClr val="tx1"/>
              </a:buClr>
              <a:buSzPct val="100000"/>
              <a:buFont typeface="Wingdings" pitchFamily="2" charset="2"/>
              <a:buChar char="ü"/>
            </a:pPr>
            <a:r>
              <a:rPr lang="ru-RU" altLang="ru-RU" sz="2000" dirty="0" smtClean="0">
                <a:solidFill>
                  <a:schemeClr val="tx1"/>
                </a:solidFill>
                <a:ea typeface="Fedra Sans Pro Light" panose="020B0303040000020004" pitchFamily="34" charset="0"/>
                <a:cs typeface="Fedra Sans Pro Light"/>
              </a:rPr>
              <a:t>Внесение изменений в нормативную документацию, план воспитательной работы, программу сопровождения педагогов</a:t>
            </a:r>
          </a:p>
          <a:p>
            <a:pPr marL="342900" indent="-342900" eaLnBrk="1" hangingPunct="1">
              <a:buClr>
                <a:schemeClr val="tx1"/>
              </a:buClr>
              <a:buSzPct val="100000"/>
              <a:buFont typeface="Wingdings" pitchFamily="2" charset="2"/>
              <a:buChar char="ü"/>
            </a:pPr>
            <a:endParaRPr lang="ru-RU" altLang="ru-RU" sz="800" dirty="0" smtClean="0">
              <a:solidFill>
                <a:schemeClr val="tx1"/>
              </a:solidFill>
              <a:ea typeface="Fedra Sans Pro Light" panose="020B0303040000020004" pitchFamily="34" charset="0"/>
              <a:cs typeface="Fedra Sans Pro Light"/>
            </a:endParaRPr>
          </a:p>
          <a:p>
            <a:pPr marL="342900" indent="-342900" eaLnBrk="1" hangingPunct="1">
              <a:buClr>
                <a:schemeClr val="tx1"/>
              </a:buClr>
              <a:buSzPct val="100000"/>
              <a:buFont typeface="Wingdings" pitchFamily="2" charset="2"/>
              <a:buChar char="ü"/>
            </a:pPr>
            <a:r>
              <a:rPr lang="ru-RU" altLang="ru-RU" sz="2000" dirty="0" smtClean="0">
                <a:solidFill>
                  <a:schemeClr val="tx1"/>
                </a:solidFill>
                <a:ea typeface="Fedra Sans Pro Light" panose="020B0303040000020004" pitchFamily="34" charset="0"/>
                <a:cs typeface="Fedra Sans Pro Light"/>
              </a:rPr>
              <a:t>Обновление содержания ДООП (использование технологии 4К, УМК «Школа возможностей», модульность)</a:t>
            </a:r>
          </a:p>
          <a:p>
            <a:pPr marL="342900" indent="-342900" eaLnBrk="1" hangingPunct="1">
              <a:buClr>
                <a:schemeClr val="tx1"/>
              </a:buClr>
              <a:buSzPct val="100000"/>
              <a:buFont typeface="Wingdings" pitchFamily="2" charset="2"/>
              <a:buChar char="ü"/>
            </a:pPr>
            <a:endParaRPr lang="ru-RU" altLang="ru-RU" sz="800" dirty="0" smtClean="0">
              <a:solidFill>
                <a:schemeClr val="tx1"/>
              </a:solidFill>
              <a:ea typeface="Fedra Sans Pro Light" panose="020B0303040000020004" pitchFamily="34" charset="0"/>
              <a:cs typeface="Fedra Sans Pro Light"/>
            </a:endParaRPr>
          </a:p>
          <a:p>
            <a:pPr marL="342900" indent="-342900" eaLnBrk="1" hangingPunct="1">
              <a:buClr>
                <a:schemeClr val="tx1"/>
              </a:buClr>
              <a:buSzPct val="100000"/>
              <a:buFont typeface="Wingdings" pitchFamily="2" charset="2"/>
              <a:buChar char="ü"/>
            </a:pPr>
            <a:r>
              <a:rPr lang="ru-RU" sz="2000" dirty="0"/>
              <a:t>Создание и организация работы </a:t>
            </a:r>
            <a:r>
              <a:rPr lang="ru-RU" sz="2000" dirty="0" smtClean="0"/>
              <a:t>ПОС (мастерская, фестиваль)</a:t>
            </a:r>
          </a:p>
          <a:p>
            <a:pPr marL="342900" indent="-342900" eaLnBrk="1" hangingPunct="1">
              <a:buClr>
                <a:schemeClr val="tx1"/>
              </a:buClr>
              <a:buSzPct val="100000"/>
              <a:buFont typeface="Wingdings" pitchFamily="2" charset="2"/>
              <a:buChar char="ü"/>
            </a:pPr>
            <a:endParaRPr lang="ru-RU" altLang="ru-RU" sz="800" dirty="0" smtClean="0">
              <a:solidFill>
                <a:schemeClr val="tx1"/>
              </a:solidFill>
              <a:ea typeface="Fedra Sans Pro Light" panose="020B0303040000020004" pitchFamily="34" charset="0"/>
              <a:cs typeface="Fedra Sans Pro Light"/>
            </a:endParaRPr>
          </a:p>
          <a:p>
            <a:pPr marL="342900" indent="-342900" eaLnBrk="1" hangingPunct="1">
              <a:buClr>
                <a:schemeClr val="tx1"/>
              </a:buClr>
              <a:buSzPct val="100000"/>
              <a:buFont typeface="Wingdings" pitchFamily="2" charset="2"/>
              <a:buChar char="ü"/>
            </a:pPr>
            <a:r>
              <a:rPr lang="ru-RU" sz="2000" dirty="0"/>
              <a:t>Создание сообщества участников образовательного </a:t>
            </a:r>
            <a:r>
              <a:rPr lang="ru-RU" sz="2000" dirty="0" smtClean="0"/>
              <a:t>процесса (соглашение, лаборатории, встречи, походы, мероприятия)</a:t>
            </a:r>
          </a:p>
          <a:p>
            <a:pPr marL="342900" indent="-342900" eaLnBrk="1" hangingPunct="1">
              <a:buClr>
                <a:schemeClr val="tx1"/>
              </a:buClr>
              <a:buSzPct val="100000"/>
              <a:buFont typeface="Wingdings" pitchFamily="2" charset="2"/>
              <a:buChar char="ü"/>
            </a:pPr>
            <a:endParaRPr lang="ru-RU" altLang="ru-RU" sz="800" dirty="0" smtClean="0">
              <a:solidFill>
                <a:schemeClr val="tx1"/>
              </a:solidFill>
              <a:ea typeface="Fedra Sans Pro Light" panose="020B0303040000020004" pitchFamily="34" charset="0"/>
              <a:cs typeface="Fedra Sans Pro Light"/>
            </a:endParaRPr>
          </a:p>
          <a:p>
            <a:pPr marL="342900" indent="-342900" eaLnBrk="1" hangingPunct="1">
              <a:buClr>
                <a:schemeClr val="tx1"/>
              </a:buClr>
              <a:buSzPct val="100000"/>
              <a:buFont typeface="Wingdings" pitchFamily="2" charset="2"/>
              <a:buChar char="ü"/>
            </a:pPr>
            <a:r>
              <a:rPr lang="ru-RU" altLang="ru-RU" sz="2000" dirty="0" smtClean="0">
                <a:solidFill>
                  <a:schemeClr val="tx1"/>
                </a:solidFill>
                <a:ea typeface="Fedra Sans Pro Light" panose="020B0303040000020004" pitchFamily="34" charset="0"/>
                <a:cs typeface="Fedra Sans Pro Light"/>
              </a:rPr>
              <a:t>Организация </a:t>
            </a:r>
            <a:r>
              <a:rPr lang="ru-RU" altLang="ru-RU" sz="2000" dirty="0">
                <a:solidFill>
                  <a:schemeClr val="tx1"/>
                </a:solidFill>
                <a:ea typeface="Fedra Sans Pro Light" panose="020B0303040000020004" pitchFamily="34" charset="0"/>
                <a:cs typeface="Fedra Sans Pro Light"/>
              </a:rPr>
              <a:t>работы волонтеров из числа обучающихся, выпускников, представителей родительской </a:t>
            </a:r>
            <a:r>
              <a:rPr lang="ru-RU" altLang="ru-RU" sz="2000" dirty="0" smtClean="0">
                <a:solidFill>
                  <a:schemeClr val="tx1"/>
                </a:solidFill>
                <a:ea typeface="Fedra Sans Pro Light" panose="020B0303040000020004" pitchFamily="34" charset="0"/>
                <a:cs typeface="Fedra Sans Pro Light"/>
              </a:rPr>
              <a:t>общественности</a:t>
            </a:r>
            <a:endParaRPr lang="ru-RU" altLang="ru-RU" sz="2000" dirty="0">
              <a:solidFill>
                <a:schemeClr val="tx1"/>
              </a:solidFill>
              <a:ea typeface="Fedra Sans Pro Light" panose="020B0303040000020004" pitchFamily="34" charset="0"/>
              <a:cs typeface="Fedra Sans Pro Light"/>
            </a:endParaRPr>
          </a:p>
          <a:p>
            <a:pPr marL="342900" indent="-342900" eaLnBrk="1" hangingPunct="1">
              <a:buClr>
                <a:srgbClr val="F69200"/>
              </a:buClr>
              <a:buSzPct val="100000"/>
              <a:buFont typeface="Wingdings" pitchFamily="2" charset="2"/>
              <a:buChar char="ü"/>
            </a:pPr>
            <a:endParaRPr lang="ru-RU" altLang="ru-RU" sz="2000" dirty="0" smtClean="0">
              <a:solidFill>
                <a:schemeClr val="tx1"/>
              </a:solidFill>
              <a:ea typeface="Fedra Sans Pro Light" panose="020B0303040000020004" pitchFamily="34" charset="0"/>
              <a:cs typeface="Fedra Sans Pro Light"/>
            </a:endParaRPr>
          </a:p>
          <a:p>
            <a:pPr marL="358775" indent="88900" eaLnBrk="1" hangingPunct="1">
              <a:buClr>
                <a:srgbClr val="F69200"/>
              </a:buClr>
              <a:buSzPct val="100000"/>
              <a:buFontTx/>
              <a:buChar char="-"/>
              <a:tabLst>
                <a:tab pos="538163" algn="l"/>
              </a:tabLst>
            </a:pPr>
            <a:endParaRPr lang="ru-RU" altLang="ru-RU" sz="2000" dirty="0" smtClean="0">
              <a:solidFill>
                <a:schemeClr val="tx1"/>
              </a:solidFill>
              <a:ea typeface="Fedra Sans Pro Light" panose="020B0303040000020004" pitchFamily="34" charset="0"/>
              <a:cs typeface="Fedra Sans Pro Light"/>
            </a:endParaRPr>
          </a:p>
          <a:p>
            <a:pPr marL="342900" indent="-342900" eaLnBrk="1" hangingPunct="1">
              <a:buClr>
                <a:srgbClr val="F69200"/>
              </a:buClr>
              <a:buSzPct val="100000"/>
              <a:buFontTx/>
              <a:buChar char="-"/>
            </a:pPr>
            <a:endParaRPr lang="ru-RU" altLang="ru-RU" sz="2000" dirty="0" smtClean="0">
              <a:solidFill>
                <a:schemeClr val="tx1"/>
              </a:solidFill>
              <a:ea typeface="Fedra Sans Pro Light" panose="020B0303040000020004" pitchFamily="34" charset="0"/>
              <a:cs typeface="Fedra Sans Pro Light"/>
            </a:endParaRPr>
          </a:p>
          <a:p>
            <a:pPr marL="342900" indent="-342900" eaLnBrk="1" hangingPunct="1">
              <a:buClr>
                <a:srgbClr val="F69200"/>
              </a:buClr>
              <a:buSzPct val="100000"/>
              <a:buFont typeface="Wingdings" pitchFamily="2" charset="2"/>
              <a:buChar char="ü"/>
            </a:pPr>
            <a:endParaRPr lang="ru-RU" altLang="ru-RU" sz="2000" dirty="0" smtClean="0">
              <a:solidFill>
                <a:schemeClr val="tx1"/>
              </a:solidFill>
              <a:ea typeface="Fedra Sans Pro Light" panose="020B0303040000020004" pitchFamily="34" charset="0"/>
              <a:cs typeface="Fedra Sans Pro Light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ts val="600"/>
              </a:spcBef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</a:pPr>
            <a:endParaRPr lang="ru-RU" altLang="ru-RU" sz="2000" dirty="0" smtClean="0"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ts val="600"/>
              </a:spcBef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</a:pPr>
            <a:endParaRPr lang="ru-RU" altLang="ru-RU" sz="2000" dirty="0"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0" y="455893"/>
            <a:ext cx="91440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rgbClr val="F69200"/>
              </a:buClr>
              <a:buSzPct val="100000"/>
              <a:buFont typeface="STIXGeneral-Regular"/>
              <a:buNone/>
            </a:pPr>
            <a:r>
              <a:rPr lang="ru-RU" altLang="ru-RU" sz="3000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СТРАТЕГИЯ СОЗДАНИЯ ЛРОС</a:t>
            </a:r>
          </a:p>
        </p:txBody>
      </p:sp>
      <p:sp>
        <p:nvSpPr>
          <p:cNvPr id="3" name="Shape 485"/>
          <p:cNvSpPr>
            <a:spLocks noChangeArrowheads="1"/>
          </p:cNvSpPr>
          <p:nvPr/>
        </p:nvSpPr>
        <p:spPr bwMode="auto">
          <a:xfrm>
            <a:off x="240633" y="849651"/>
            <a:ext cx="8678778" cy="37973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45718" rIns="0" bIns="45718"/>
          <a:lstStyle/>
          <a:p>
            <a:pPr marL="342900" indent="-342900" eaLnBrk="1" hangingPunct="1">
              <a:buClr>
                <a:schemeClr val="tx1"/>
              </a:buClr>
              <a:buSzPct val="100000"/>
              <a:buFont typeface="Wingdings" pitchFamily="2" charset="2"/>
              <a:buChar char="ü"/>
            </a:pPr>
            <a:r>
              <a:rPr lang="ru-RU" altLang="ru-RU" sz="2000" dirty="0">
                <a:solidFill>
                  <a:schemeClr val="tx1"/>
                </a:solidFill>
                <a:ea typeface="Fedra Sans Pro Light" panose="020B0303040000020004" pitchFamily="34" charset="0"/>
                <a:cs typeface="Fedra Sans Pro Light"/>
              </a:rPr>
              <a:t>Разработка и проведение событийных мероприятий с привлечением обучающихся и выпускников в качестве </a:t>
            </a:r>
            <a:r>
              <a:rPr lang="ru-RU" altLang="ru-RU" sz="2000" dirty="0" err="1">
                <a:solidFill>
                  <a:schemeClr val="tx1"/>
                </a:solidFill>
                <a:ea typeface="Fedra Sans Pro Light" panose="020B0303040000020004" pitchFamily="34" charset="0"/>
                <a:cs typeface="Fedra Sans Pro Light"/>
              </a:rPr>
              <a:t>соорганизаторов</a:t>
            </a:r>
            <a:r>
              <a:rPr lang="ru-RU" altLang="ru-RU" sz="2000" dirty="0">
                <a:solidFill>
                  <a:schemeClr val="tx1"/>
                </a:solidFill>
                <a:ea typeface="Fedra Sans Pro Light" panose="020B0303040000020004" pitchFamily="34" charset="0"/>
                <a:cs typeface="Fedra Sans Pro Light"/>
              </a:rPr>
              <a:t>: </a:t>
            </a:r>
          </a:p>
          <a:p>
            <a:pPr marL="806450" indent="-358775" eaLnBrk="1" hangingPunct="1">
              <a:buClr>
                <a:schemeClr val="tx1"/>
              </a:buClr>
              <a:buSzPct val="100000"/>
              <a:buFontTx/>
              <a:buChar char="-"/>
            </a:pPr>
            <a:r>
              <a:rPr lang="ru-RU" altLang="ru-RU" sz="2000" dirty="0">
                <a:solidFill>
                  <a:schemeClr val="tx1"/>
                </a:solidFill>
                <a:ea typeface="Fedra Sans Pro Light" panose="020B0303040000020004" pitchFamily="34" charset="0"/>
                <a:cs typeface="Fedra Sans Pro Light"/>
              </a:rPr>
              <a:t>традиционные и тематические праздники,</a:t>
            </a:r>
          </a:p>
          <a:p>
            <a:pPr marL="806450" indent="-358775" eaLnBrk="1" hangingPunct="1">
              <a:buClr>
                <a:schemeClr val="tx1"/>
              </a:buClr>
              <a:buSzPct val="100000"/>
              <a:buFontTx/>
              <a:buChar char="-"/>
            </a:pPr>
            <a:r>
              <a:rPr lang="ru-RU" altLang="ru-RU" sz="2000" dirty="0">
                <a:solidFill>
                  <a:schemeClr val="tx1"/>
                </a:solidFill>
                <a:ea typeface="Fedra Sans Pro Light" panose="020B0303040000020004" pitchFamily="34" charset="0"/>
                <a:cs typeface="Fedra Sans Pro Light"/>
              </a:rPr>
              <a:t>конкурсы, соревнования, выставки внутри отделов (аттестация),</a:t>
            </a:r>
          </a:p>
          <a:p>
            <a:pPr marL="806450" indent="-358775" eaLnBrk="1" hangingPunct="1">
              <a:buClr>
                <a:schemeClr val="tx1"/>
              </a:buClr>
              <a:buSzPct val="100000"/>
              <a:buFontTx/>
              <a:buChar char="-"/>
            </a:pPr>
            <a:r>
              <a:rPr lang="ru-RU" altLang="ru-RU" sz="2000" dirty="0">
                <a:solidFill>
                  <a:schemeClr val="tx1"/>
                </a:solidFill>
                <a:ea typeface="Fedra Sans Pro Light" panose="020B0303040000020004" pitchFamily="34" charset="0"/>
                <a:cs typeface="Fedra Sans Pro Light"/>
              </a:rPr>
              <a:t>экскурсии по этажам, отделам, кабинетам </a:t>
            </a:r>
          </a:p>
          <a:p>
            <a:pPr marL="342900" indent="-342900" eaLnBrk="1" hangingPunct="1">
              <a:buClr>
                <a:schemeClr val="tx1"/>
              </a:buClr>
              <a:buSzPct val="100000"/>
              <a:buFont typeface="Wingdings" pitchFamily="2" charset="2"/>
              <a:buChar char="ü"/>
            </a:pPr>
            <a:r>
              <a:rPr lang="ru-RU" altLang="ru-RU" sz="2000" dirty="0" smtClean="0">
                <a:solidFill>
                  <a:schemeClr val="tx1"/>
                </a:solidFill>
                <a:ea typeface="Fedra Sans Pro Light" panose="020B0303040000020004" pitchFamily="34" charset="0"/>
                <a:cs typeface="Fedra Sans Pro Light"/>
              </a:rPr>
              <a:t>Создание зоны отдыха и неформального общения для педагогов «Учительская своими руками».</a:t>
            </a:r>
          </a:p>
          <a:p>
            <a:pPr marL="342900" indent="-342900" eaLnBrk="1" hangingPunct="1">
              <a:buClr>
                <a:schemeClr val="tx1"/>
              </a:buClr>
              <a:buSzPct val="100000"/>
              <a:buFont typeface="Wingdings" pitchFamily="2" charset="2"/>
              <a:buChar char="ü"/>
            </a:pPr>
            <a:r>
              <a:rPr lang="ru-RU" altLang="ru-RU" sz="2000" dirty="0" smtClean="0">
                <a:solidFill>
                  <a:schemeClr val="tx1"/>
                </a:solidFill>
                <a:ea typeface="Fedra Sans Pro Light" panose="020B0303040000020004" pitchFamily="34" charset="0"/>
                <a:cs typeface="Fedra Sans Pro Light"/>
              </a:rPr>
              <a:t>Проектирование и организация постоянно действующего творческого пространства на первом этаже (в том числе выставка-продажа изделий обучающихся). </a:t>
            </a:r>
          </a:p>
          <a:p>
            <a:pPr marL="342900" indent="-342900" eaLnBrk="1" hangingPunct="1">
              <a:buClr>
                <a:schemeClr val="tx1"/>
              </a:buClr>
              <a:buSzPct val="100000"/>
              <a:buFont typeface="Wingdings" pitchFamily="2" charset="2"/>
              <a:buChar char="ü"/>
            </a:pPr>
            <a:r>
              <a:rPr lang="ru-RU" altLang="ru-RU" sz="2000" dirty="0" smtClean="0">
                <a:solidFill>
                  <a:schemeClr val="tx1"/>
                </a:solidFill>
                <a:ea typeface="Fedra Sans Pro Light" panose="020B0303040000020004" pitchFamily="34" charset="0"/>
                <a:cs typeface="Fedra Sans Pro Light"/>
              </a:rPr>
              <a:t>Организация коммуникационной площадки «Открытая стена».</a:t>
            </a:r>
          </a:p>
          <a:p>
            <a:pPr marL="342900" indent="-342900" eaLnBrk="1" hangingPunct="1">
              <a:buClr>
                <a:schemeClr val="tx1"/>
              </a:buClr>
              <a:buSzPct val="100000"/>
              <a:buFont typeface="Wingdings" pitchFamily="2" charset="2"/>
              <a:buChar char="ü"/>
            </a:pPr>
            <a:r>
              <a:rPr lang="ru-RU" altLang="ru-RU" sz="2000" dirty="0" smtClean="0">
                <a:solidFill>
                  <a:schemeClr val="tx1"/>
                </a:solidFill>
                <a:ea typeface="Fedra Sans Pro Light" panose="020B0303040000020004" pitchFamily="34" charset="0"/>
                <a:cs typeface="Fedra Sans Pro Light"/>
              </a:rPr>
              <a:t>Разработка проекта организации уличного пространства  «Внутренний дворик».</a:t>
            </a:r>
          </a:p>
          <a:p>
            <a:pPr marL="342900" indent="-342900" eaLnBrk="1" hangingPunct="1">
              <a:buClr>
                <a:srgbClr val="F69200"/>
              </a:buClr>
              <a:buSzPct val="100000"/>
              <a:buFontTx/>
              <a:buChar char="-"/>
            </a:pPr>
            <a:endParaRPr lang="ru-RU" altLang="ru-RU" sz="2000" dirty="0" smtClean="0">
              <a:solidFill>
                <a:schemeClr val="tx1"/>
              </a:solidFill>
              <a:ea typeface="Fedra Sans Pro Light" panose="020B0303040000020004" pitchFamily="34" charset="0"/>
              <a:cs typeface="Fedra Sans Pro Light"/>
            </a:endParaRPr>
          </a:p>
          <a:p>
            <a:pPr marL="342900" indent="-342900" eaLnBrk="1" hangingPunct="1">
              <a:buClr>
                <a:srgbClr val="F69200"/>
              </a:buClr>
              <a:buSzPct val="100000"/>
              <a:buFont typeface="Wingdings" pitchFamily="2" charset="2"/>
              <a:buChar char="ü"/>
            </a:pPr>
            <a:endParaRPr lang="ru-RU" altLang="ru-RU" sz="2000" dirty="0" smtClean="0">
              <a:solidFill>
                <a:schemeClr val="tx1"/>
              </a:solidFill>
              <a:ea typeface="Fedra Sans Pro Light" panose="020B0303040000020004" pitchFamily="34" charset="0"/>
              <a:cs typeface="Fedra Sans Pro Light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ts val="600"/>
              </a:spcBef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</a:pPr>
            <a:endParaRPr lang="ru-RU" altLang="ru-RU" sz="2000" dirty="0" smtClean="0"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ts val="600"/>
              </a:spcBef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</a:pPr>
            <a:endParaRPr lang="ru-RU" altLang="ru-RU" sz="2000" dirty="0"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-1" y="543242"/>
            <a:ext cx="9143999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rgbClr val="F69200"/>
              </a:buClr>
              <a:buSzPct val="100000"/>
            </a:pPr>
            <a:r>
              <a:rPr lang="ru-RU" altLang="ru-RU" sz="3000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КОНТУРЫ «ДОРОЖНОЙ КАРТЫ» ПРОЕКТА</a:t>
            </a:r>
          </a:p>
        </p:txBody>
      </p:sp>
      <p:sp>
        <p:nvSpPr>
          <p:cNvPr id="3" name="Shape 485"/>
          <p:cNvSpPr>
            <a:spLocks noChangeArrowheads="1"/>
          </p:cNvSpPr>
          <p:nvPr/>
        </p:nvSpPr>
        <p:spPr bwMode="auto">
          <a:xfrm>
            <a:off x="125506" y="988852"/>
            <a:ext cx="8857129" cy="3690724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45718" rIns="0" bIns="45718"/>
          <a:lstStyle/>
          <a:p>
            <a:pPr algn="ctr"/>
            <a:r>
              <a:rPr lang="ru-RU" b="1" dirty="0" smtClean="0">
                <a:solidFill>
                  <a:srgbClr val="00642D"/>
                </a:solidFill>
              </a:rPr>
              <a:t>Первый этап: сентябрь 2021 - июнь 2022 гг.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i="1" dirty="0"/>
              <a:t>Проектирование, запуск проекта создания ЛРОС </a:t>
            </a:r>
            <a:r>
              <a:rPr lang="ru-RU" dirty="0" smtClean="0"/>
              <a:t>(экспертиза ОС</a:t>
            </a:r>
            <a:r>
              <a:rPr lang="ru-RU" dirty="0">
                <a:solidFill>
                  <a:schemeClr val="tx1"/>
                </a:solidFill>
              </a:rPr>
              <a:t>, обучение, </a:t>
            </a:r>
            <a:r>
              <a:rPr lang="ru-RU" dirty="0" smtClean="0">
                <a:solidFill>
                  <a:schemeClr val="tx1"/>
                </a:solidFill>
              </a:rPr>
              <a:t>реализация </a:t>
            </a:r>
            <a:r>
              <a:rPr lang="ru-RU" dirty="0">
                <a:solidFill>
                  <a:schemeClr val="tx1"/>
                </a:solidFill>
              </a:rPr>
              <a:t>первых </a:t>
            </a:r>
            <a:r>
              <a:rPr lang="ru-RU" dirty="0" smtClean="0">
                <a:solidFill>
                  <a:schemeClr val="tx1"/>
                </a:solidFill>
              </a:rPr>
              <a:t>мероприятий,</a:t>
            </a:r>
            <a:r>
              <a:rPr lang="ru-RU" dirty="0" smtClean="0"/>
              <a:t> работа с документацией, ПОС, апробация инструментов 4К, ЭИ, </a:t>
            </a:r>
            <a:r>
              <a:rPr lang="ru-RU" dirty="0"/>
              <a:t>проектирование пространственно-предметной среды</a:t>
            </a:r>
            <a:r>
              <a:rPr lang="ru-RU" dirty="0" smtClean="0"/>
              <a:t>)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ru-RU" b="1" dirty="0" smtClean="0">
                <a:solidFill>
                  <a:srgbClr val="00642D"/>
                </a:solidFill>
              </a:rPr>
              <a:t>Второй этап: </a:t>
            </a:r>
            <a:r>
              <a:rPr lang="ru-RU" b="1" dirty="0">
                <a:solidFill>
                  <a:srgbClr val="00642D"/>
                </a:solidFill>
              </a:rPr>
              <a:t>сентябрь </a:t>
            </a:r>
            <a:r>
              <a:rPr lang="ru-RU" b="1" dirty="0" smtClean="0">
                <a:solidFill>
                  <a:srgbClr val="00642D"/>
                </a:solidFill>
              </a:rPr>
              <a:t>2022 </a:t>
            </a:r>
            <a:r>
              <a:rPr lang="ru-RU" b="1" dirty="0">
                <a:solidFill>
                  <a:srgbClr val="00642D"/>
                </a:solidFill>
              </a:rPr>
              <a:t>- июнь </a:t>
            </a:r>
            <a:r>
              <a:rPr lang="ru-RU" b="1" dirty="0" smtClean="0">
                <a:solidFill>
                  <a:srgbClr val="00642D"/>
                </a:solidFill>
              </a:rPr>
              <a:t>2023 </a:t>
            </a:r>
            <a:r>
              <a:rPr lang="ru-RU" b="1" dirty="0">
                <a:solidFill>
                  <a:srgbClr val="00642D"/>
                </a:solidFill>
              </a:rPr>
              <a:t>гг</a:t>
            </a:r>
            <a:r>
              <a:rPr lang="ru-RU" b="1" dirty="0" smtClean="0">
                <a:solidFill>
                  <a:srgbClr val="00642D"/>
                </a:solidFill>
              </a:rPr>
              <a:t>.</a:t>
            </a:r>
          </a:p>
          <a:p>
            <a:pPr algn="just"/>
            <a:r>
              <a:rPr lang="ru-RU" i="1" dirty="0"/>
              <a:t>Реализация </a:t>
            </a:r>
            <a:r>
              <a:rPr lang="ru-RU" i="1" dirty="0" smtClean="0"/>
              <a:t>проекта </a:t>
            </a:r>
            <a:r>
              <a:rPr lang="ru-RU" dirty="0" smtClean="0"/>
              <a:t>(соглашение, мероприятия, обустройство </a:t>
            </a:r>
            <a:r>
              <a:rPr lang="ru-RU" dirty="0"/>
              <a:t>пространственно-предметной </a:t>
            </a:r>
            <a:r>
              <a:rPr lang="ru-RU" dirty="0" smtClean="0"/>
              <a:t>среды, реализация и корректировка ДООП, плана воспитательной работы,  промежуточная диагностика результатов, </a:t>
            </a:r>
            <a:r>
              <a:rPr lang="ru-RU" dirty="0" smtClean="0">
                <a:solidFill>
                  <a:schemeClr val="tx1"/>
                </a:solidFill>
              </a:rPr>
              <a:t>Корректировка дорожной карты проекта). </a:t>
            </a:r>
          </a:p>
          <a:p>
            <a:pPr algn="ctr"/>
            <a:r>
              <a:rPr lang="ru-RU" b="1" dirty="0" smtClean="0">
                <a:solidFill>
                  <a:srgbClr val="00642D"/>
                </a:solidFill>
              </a:rPr>
              <a:t>Третий этап: </a:t>
            </a:r>
            <a:r>
              <a:rPr lang="ru-RU" b="1" dirty="0">
                <a:solidFill>
                  <a:srgbClr val="00642D"/>
                </a:solidFill>
              </a:rPr>
              <a:t>сентябрь </a:t>
            </a:r>
            <a:r>
              <a:rPr lang="ru-RU" b="1" dirty="0" smtClean="0">
                <a:solidFill>
                  <a:srgbClr val="00642D"/>
                </a:solidFill>
              </a:rPr>
              <a:t>2023 </a:t>
            </a:r>
            <a:r>
              <a:rPr lang="ru-RU" b="1" dirty="0">
                <a:solidFill>
                  <a:srgbClr val="00642D"/>
                </a:solidFill>
              </a:rPr>
              <a:t>- июнь </a:t>
            </a:r>
            <a:r>
              <a:rPr lang="ru-RU" b="1" dirty="0" smtClean="0">
                <a:solidFill>
                  <a:srgbClr val="00642D"/>
                </a:solidFill>
              </a:rPr>
              <a:t>2024 </a:t>
            </a:r>
            <a:r>
              <a:rPr lang="ru-RU" b="1" dirty="0">
                <a:solidFill>
                  <a:srgbClr val="00642D"/>
                </a:solidFill>
              </a:rPr>
              <a:t>гг. </a:t>
            </a:r>
            <a:endParaRPr lang="ru-RU" b="1" dirty="0" smtClean="0">
              <a:solidFill>
                <a:srgbClr val="00642D"/>
              </a:solidFill>
            </a:endParaRPr>
          </a:p>
          <a:p>
            <a:pPr algn="just"/>
            <a:r>
              <a:rPr lang="ru-RU" i="1" dirty="0"/>
              <a:t>Реализация </a:t>
            </a:r>
            <a:r>
              <a:rPr lang="ru-RU" i="1" dirty="0" smtClean="0"/>
              <a:t>проекта, </a:t>
            </a:r>
            <a:r>
              <a:rPr lang="ru-RU" i="1" dirty="0"/>
              <a:t>определение перспектив будущего </a:t>
            </a:r>
            <a:r>
              <a:rPr lang="ru-RU" i="1" dirty="0" smtClean="0"/>
              <a:t>(</a:t>
            </a:r>
            <a:r>
              <a:rPr lang="ru-RU" dirty="0">
                <a:solidFill>
                  <a:schemeClr val="tx1"/>
                </a:solidFill>
              </a:rPr>
              <a:t>п</a:t>
            </a:r>
            <a:r>
              <a:rPr lang="ru-RU" dirty="0" smtClean="0">
                <a:solidFill>
                  <a:schemeClr val="tx1"/>
                </a:solidFill>
              </a:rPr>
              <a:t>овторение цикла мероприятий, </a:t>
            </a:r>
            <a:r>
              <a:rPr lang="ru-RU" dirty="0" smtClean="0"/>
              <a:t>итоговая экспертиза ОС, </a:t>
            </a:r>
            <a:r>
              <a:rPr lang="ru-RU" dirty="0"/>
              <a:t>анализ и определение дальнейших перспектив развития ЛРОС в </a:t>
            </a:r>
            <a:r>
              <a:rPr lang="ru-RU" dirty="0" smtClean="0"/>
              <a:t>Центре, а</a:t>
            </a:r>
            <a:r>
              <a:rPr lang="ru-RU" dirty="0" smtClean="0">
                <a:solidFill>
                  <a:schemeClr val="tx1"/>
                </a:solidFill>
              </a:rPr>
              <a:t>ктивная трансляция опыта, формирование ресурсного пакета)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0" y="625056"/>
            <a:ext cx="914399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69200"/>
              </a:buClr>
              <a:buSzPct val="100000"/>
              <a:buFont typeface="STIXGeneral-Regular"/>
              <a:buNone/>
            </a:pPr>
            <a:r>
              <a:rPr lang="ru-RU" altLang="ru-RU" sz="3000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ИСПОЛЬЗОВАНИЕ 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69200"/>
              </a:buClr>
              <a:buSzPct val="100000"/>
              <a:buFont typeface="STIXGeneral-Regular"/>
              <a:buNone/>
            </a:pPr>
            <a:r>
              <a:rPr lang="ru-RU" altLang="ru-RU" sz="3000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«ПРОДУКТОВОЙ ЛИНЕЙКИ» ПРОГРАММЫ</a:t>
            </a:r>
          </a:p>
        </p:txBody>
      </p:sp>
      <p:sp>
        <p:nvSpPr>
          <p:cNvPr id="3" name="Shape 485"/>
          <p:cNvSpPr>
            <a:spLocks noChangeArrowheads="1"/>
          </p:cNvSpPr>
          <p:nvPr/>
        </p:nvSpPr>
        <p:spPr bwMode="auto">
          <a:xfrm>
            <a:off x="482510" y="1618082"/>
            <a:ext cx="8344920" cy="290036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45718" rIns="0" bIns="45718"/>
          <a:lstStyle/>
          <a:p>
            <a:r>
              <a:rPr lang="ru-RU" sz="2400" dirty="0">
                <a:latin typeface="+mn-lt"/>
              </a:rPr>
              <a:t>- </a:t>
            </a:r>
            <a:r>
              <a:rPr lang="ru-RU" altLang="ru-RU" sz="2400" b="1" dirty="0" smtClean="0">
                <a:solidFill>
                  <a:srgbClr val="22974F"/>
                </a:solidFill>
                <a:latin typeface="+mn-lt"/>
                <a:ea typeface="Fedra Sans Pro Light" panose="020B0303040000020004" pitchFamily="34" charset="0"/>
              </a:rPr>
              <a:t>УМК </a:t>
            </a:r>
            <a:r>
              <a:rPr lang="ru-RU" altLang="ru-RU" sz="2400" b="1" dirty="0">
                <a:solidFill>
                  <a:srgbClr val="22974F"/>
                </a:solidFill>
                <a:latin typeface="+mn-lt"/>
                <a:ea typeface="Fedra Sans Pro Light" panose="020B0303040000020004" pitchFamily="34" charset="0"/>
              </a:rPr>
              <a:t>«Школа возможностей</a:t>
            </a:r>
            <a:r>
              <a:rPr lang="ru-RU" altLang="ru-RU" sz="2400" b="1" dirty="0" smtClean="0">
                <a:solidFill>
                  <a:srgbClr val="22974F"/>
                </a:solidFill>
                <a:latin typeface="+mn-lt"/>
                <a:ea typeface="Fedra Sans Pro Light" panose="020B0303040000020004" pitchFamily="34" charset="0"/>
              </a:rPr>
              <a:t>»</a:t>
            </a:r>
          </a:p>
          <a:p>
            <a:pPr marL="342900" indent="-342900" eaLnBrk="1" hangingPunct="1">
              <a:lnSpc>
                <a:spcPct val="90000"/>
              </a:lnSpc>
              <a:buClr>
                <a:srgbClr val="F69200"/>
              </a:buClr>
              <a:buSzPct val="100000"/>
              <a:buFont typeface="Wingdings" pitchFamily="2" charset="2"/>
              <a:buChar char="Ø"/>
              <a:defRPr/>
            </a:pPr>
            <a:r>
              <a:rPr lang="ru-RU" altLang="ru-RU" sz="2400" b="1" dirty="0" smtClean="0">
                <a:solidFill>
                  <a:srgbClr val="22974F"/>
                </a:solidFill>
                <a:latin typeface="+mn-lt"/>
                <a:ea typeface="Fedra Sans Pro Light" panose="020B0303040000020004" pitchFamily="34" charset="0"/>
              </a:rPr>
              <a:t>Технология 4К </a:t>
            </a:r>
          </a:p>
          <a:p>
            <a:pPr marL="342900" indent="-342900" eaLnBrk="1" hangingPunct="1">
              <a:lnSpc>
                <a:spcPct val="90000"/>
              </a:lnSpc>
              <a:buClr>
                <a:srgbClr val="F69200"/>
              </a:buClr>
              <a:buSzPct val="100000"/>
              <a:buFont typeface="Wingdings" pitchFamily="2" charset="2"/>
              <a:buChar char="Ø"/>
              <a:defRPr/>
            </a:pPr>
            <a:r>
              <a:rPr lang="ru-RU" altLang="ru-RU" sz="2400" b="1" dirty="0" smtClean="0">
                <a:solidFill>
                  <a:srgbClr val="22974F"/>
                </a:solidFill>
                <a:latin typeface="+mn-lt"/>
                <a:ea typeface="Fedra Sans Pro Light" panose="020B0303040000020004" pitchFamily="34" charset="0"/>
              </a:rPr>
              <a:t>ЭИ</a:t>
            </a:r>
            <a:endParaRPr lang="ru-RU" altLang="ru-RU" sz="2400" b="1" dirty="0">
              <a:solidFill>
                <a:srgbClr val="22974F"/>
              </a:solidFill>
              <a:latin typeface="+mn-lt"/>
              <a:ea typeface="Fedra Sans Pro Light" panose="020B0303040000020004" pitchFamily="34" charset="0"/>
            </a:endParaRPr>
          </a:p>
          <a:p>
            <a:pPr marL="342900" indent="-342900" eaLnBrk="1" hangingPunct="1">
              <a:lnSpc>
                <a:spcPct val="90000"/>
              </a:lnSpc>
              <a:buClr>
                <a:srgbClr val="F69200"/>
              </a:buClr>
              <a:buSzPct val="100000"/>
              <a:buFont typeface="Wingdings" pitchFamily="2" charset="2"/>
              <a:buChar char="Ø"/>
              <a:defRPr/>
            </a:pPr>
            <a:r>
              <a:rPr lang="ru-RU" altLang="ru-RU" sz="2400" b="1" dirty="0" smtClean="0">
                <a:solidFill>
                  <a:srgbClr val="22974F"/>
                </a:solidFill>
                <a:latin typeface="+mn-lt"/>
                <a:ea typeface="Fedra Sans Pro Light" panose="020B0303040000020004" pitchFamily="34" charset="0"/>
              </a:rPr>
              <a:t>ПОС</a:t>
            </a:r>
          </a:p>
          <a:p>
            <a:pPr marL="342900" indent="-342900" eaLnBrk="1" hangingPunct="1">
              <a:lnSpc>
                <a:spcPct val="90000"/>
              </a:lnSpc>
              <a:buClr>
                <a:srgbClr val="F69200"/>
              </a:buClr>
              <a:buSzPct val="100000"/>
              <a:buFont typeface="Wingdings" pitchFamily="2" charset="2"/>
              <a:buChar char="Ø"/>
              <a:defRPr/>
            </a:pPr>
            <a:r>
              <a:rPr lang="ru-RU" altLang="ru-RU" sz="2400" b="1" dirty="0" smtClean="0">
                <a:solidFill>
                  <a:srgbClr val="22974F"/>
                </a:solidFill>
                <a:latin typeface="+mn-lt"/>
                <a:ea typeface="Fedra Sans Pro Light" panose="020B0303040000020004" pitchFamily="34" charset="0"/>
              </a:rPr>
              <a:t>Соглашение  о взаимодействии</a:t>
            </a:r>
          </a:p>
          <a:p>
            <a:pPr marL="342900" indent="-342900" eaLnBrk="1" hangingPunct="1">
              <a:lnSpc>
                <a:spcPct val="90000"/>
              </a:lnSpc>
              <a:buClr>
                <a:srgbClr val="F69200"/>
              </a:buClr>
              <a:buSzPct val="100000"/>
              <a:buFont typeface="Wingdings" pitchFamily="2" charset="2"/>
              <a:buChar char="Ø"/>
              <a:defRPr/>
            </a:pPr>
            <a:r>
              <a:rPr lang="ru-RU" altLang="ru-RU" sz="2400" b="1" dirty="0" smtClean="0">
                <a:solidFill>
                  <a:srgbClr val="22974F"/>
                </a:solidFill>
                <a:latin typeface="+mn-lt"/>
                <a:ea typeface="Fedra Sans Pro Light" panose="020B0303040000020004" pitchFamily="34" charset="0"/>
              </a:rPr>
              <a:t>Измеритель эмоций</a:t>
            </a:r>
          </a:p>
          <a:p>
            <a:pPr marL="342900" indent="-342900" eaLnBrk="1" hangingPunct="1">
              <a:lnSpc>
                <a:spcPct val="90000"/>
              </a:lnSpc>
              <a:buClr>
                <a:srgbClr val="F69200"/>
              </a:buClr>
              <a:buSzPct val="100000"/>
              <a:buFont typeface="Wingdings" pitchFamily="2" charset="2"/>
              <a:buChar char="Ø"/>
              <a:defRPr/>
            </a:pPr>
            <a:r>
              <a:rPr lang="ru-RU" altLang="ru-RU" sz="2400" b="1" dirty="0" smtClean="0">
                <a:solidFill>
                  <a:srgbClr val="22974F"/>
                </a:solidFill>
                <a:latin typeface="+mn-lt"/>
                <a:ea typeface="Fedra Sans Pro Light" panose="020B0303040000020004" pitchFamily="34" charset="0"/>
              </a:rPr>
              <a:t>Открытая стена</a:t>
            </a:r>
            <a:endParaRPr lang="ru-RU" altLang="ru-RU" sz="2400" dirty="0">
              <a:solidFill>
                <a:srgbClr val="22974F"/>
              </a:solidFill>
              <a:latin typeface="+mn-lt"/>
              <a:ea typeface="Fedra Sans Pro Light" panose="020B03030400000200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0" y="559414"/>
            <a:ext cx="91440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rgbClr val="F69200"/>
              </a:buClr>
              <a:buSzPct val="100000"/>
              <a:buFont typeface="STIXGeneral-Regular"/>
              <a:buNone/>
            </a:pPr>
            <a:r>
              <a:rPr lang="ru-RU" altLang="ru-RU" sz="3000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РИСКИ ПРОЕКТА И СПОСОБЫ ИХ МИНИМИЗАЦИИ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635592"/>
              </p:ext>
            </p:extLst>
          </p:nvPr>
        </p:nvGraphicFramePr>
        <p:xfrm>
          <a:off x="143433" y="1503083"/>
          <a:ext cx="8803344" cy="3205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01672"/>
                <a:gridCol w="44016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Риски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Способы минимизации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800" dirty="0" smtClean="0">
                          <a:latin typeface="+mn-lt"/>
                          <a:ea typeface="Fedra Sans Pro Light" panose="020B0303040000020004" pitchFamily="34" charset="0"/>
                          <a:cs typeface="Fedra Sans Pro Light"/>
                        </a:rPr>
                        <a:t>Загруженность представителей команды внедрения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Перераспределение задач, изменение орг.структуры, поощрения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800" dirty="0" smtClean="0">
                          <a:latin typeface="+mn-lt"/>
                          <a:ea typeface="Fedra Sans Pro Light" panose="020B0303040000020004" pitchFamily="34" charset="0"/>
                          <a:cs typeface="Fedra Sans Pro Light"/>
                        </a:rPr>
                        <a:t>Непринятие коллективом нового/иного, сопротивление к изменениям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Непедсовет</a:t>
                      </a:r>
                      <a:r>
                        <a:rPr lang="ru-RU" dirty="0" smtClean="0"/>
                        <a:t>, тренинги на </a:t>
                      </a:r>
                      <a:r>
                        <a:rPr lang="ru-RU" dirty="0" err="1" smtClean="0"/>
                        <a:t>командообразование</a:t>
                      </a:r>
                      <a:r>
                        <a:rPr lang="ru-RU" dirty="0" smtClean="0"/>
                        <a:t>, обучение, стимулирование, мотивация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altLang="ru-RU" sz="1800" dirty="0" smtClean="0">
                          <a:latin typeface="+mn-lt"/>
                          <a:ea typeface="Fedra Sans Pro Light" panose="020B0303040000020004" pitchFamily="34" charset="0"/>
                          <a:cs typeface="Fedra Sans Pro Light"/>
                        </a:rPr>
                        <a:t>Частое обновление контингента (годовые программы)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Привлечение выпускников  программ на другие программы ДО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800" dirty="0" smtClean="0">
                          <a:latin typeface="+mn-lt"/>
                          <a:ea typeface="Fedra Sans Pro Light" panose="020B0303040000020004" pitchFamily="34" charset="0"/>
                          <a:cs typeface="Fedra Sans Pro Light"/>
                        </a:rPr>
                        <a:t>Отсутствие финансов в полной мере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Участие в </a:t>
                      </a:r>
                      <a:r>
                        <a:rPr lang="ru-RU" dirty="0" err="1" smtClean="0"/>
                        <a:t>грантовой</a:t>
                      </a:r>
                      <a:r>
                        <a:rPr lang="ru-RU" dirty="0" smtClean="0"/>
                        <a:t> деятельности,</a:t>
                      </a:r>
                      <a:r>
                        <a:rPr lang="ru-RU" baseline="0" dirty="0" smtClean="0"/>
                        <a:t> привлечение спонсорских средств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-1" y="532345"/>
            <a:ext cx="9143999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rgbClr val="F69200"/>
              </a:buClr>
              <a:buSzPct val="100000"/>
              <a:buFont typeface="STIXGeneral-Regular"/>
              <a:buNone/>
            </a:pPr>
            <a:r>
              <a:rPr lang="ru-RU" altLang="ru-RU" sz="3000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РЕСУРСНЫЙ ПАКЕТ ПРОЕКТА ОО</a:t>
            </a:r>
          </a:p>
        </p:txBody>
      </p:sp>
      <p:sp>
        <p:nvSpPr>
          <p:cNvPr id="3" name="Shape 485"/>
          <p:cNvSpPr>
            <a:spLocks noChangeArrowheads="1"/>
          </p:cNvSpPr>
          <p:nvPr/>
        </p:nvSpPr>
        <p:spPr bwMode="auto">
          <a:xfrm>
            <a:off x="383009" y="963356"/>
            <a:ext cx="8377978" cy="391102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45718" rIns="0" bIns="45718"/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/>
              <a:t>Аналитическая справка с описанием работы по использованию методик А.В. </a:t>
            </a:r>
            <a:r>
              <a:rPr lang="ru-RU" sz="2000" dirty="0" err="1"/>
              <a:t>Ясвина</a:t>
            </a:r>
            <a:r>
              <a:rPr lang="ru-RU" sz="2000" dirty="0"/>
              <a:t> по экспертизе образовательной среды.</a:t>
            </a:r>
            <a:endParaRPr lang="ru-RU" sz="2000" i="1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/>
              <a:t>Дополнительные общеразвивающие программы с элементами УМК «Школа возможностей».</a:t>
            </a:r>
            <a:endParaRPr lang="ru-RU" sz="2000" i="1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/>
              <a:t>Конспекты, схема анализа уроков, разработанных с использованием технологии 4К.</a:t>
            </a:r>
            <a:endParaRPr lang="ru-RU" sz="2000" i="1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/>
              <a:t>Сценарии мероприятий, родительских собраний, построенных на материалах курса СЭР и «Развитие ЛП подростков». </a:t>
            </a:r>
            <a:endParaRPr lang="ru-RU" sz="2000" i="1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/>
              <a:t>Проект ЛРОС, педагогические проекты.</a:t>
            </a:r>
            <a:endParaRPr lang="ru-RU" sz="2000" i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altLang="ru-RU" sz="2000" dirty="0">
                <a:ea typeface="Fedra Sans Pro Light" panose="020B0303040000020004" pitchFamily="34" charset="0"/>
                <a:cs typeface="Fedra Sans Pro Light"/>
              </a:rPr>
              <a:t>Фото- и видеоархив реализации </a:t>
            </a:r>
            <a:r>
              <a:rPr lang="ru-RU" altLang="ru-RU" sz="2000" dirty="0" smtClean="0">
                <a:ea typeface="Fedra Sans Pro Light" panose="020B0303040000020004" pitchFamily="34" charset="0"/>
                <a:cs typeface="Fedra Sans Pro Light"/>
              </a:rPr>
              <a:t>проекта.</a:t>
            </a:r>
            <a:endParaRPr lang="ru-RU" altLang="ru-RU" sz="2000" dirty="0">
              <a:ea typeface="Fedra Sans Pro Light" panose="020B0303040000020004" pitchFamily="34" charset="0"/>
              <a:cs typeface="Fedra Sans Pro Light"/>
            </a:endParaRPr>
          </a:p>
          <a:p>
            <a:pPr marL="342900" indent="-342900" eaLnBrk="1" hangingPunct="1">
              <a:spcBef>
                <a:spcPts val="0"/>
              </a:spcBef>
              <a:buClr>
                <a:srgbClr val="F69200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altLang="ru-RU" sz="2000" dirty="0" smtClean="0">
                <a:latin typeface="+mn-lt"/>
                <a:ea typeface="Fedra Sans Pro Light" panose="020B0303040000020004" pitchFamily="34" charset="0"/>
                <a:cs typeface="Fedra Sans Pro Light"/>
              </a:rPr>
              <a:t>Разработки оформления пространственных решений.</a:t>
            </a:r>
          </a:p>
          <a:p>
            <a:pPr marL="285750" indent="-285750" eaLnBrk="1" hangingPunct="1">
              <a:spcBef>
                <a:spcPts val="0"/>
              </a:spcBef>
              <a:buClr>
                <a:srgbClr val="F69200"/>
              </a:buClr>
              <a:buSzPct val="100000"/>
              <a:buFont typeface="Fedra Sans Pro Light" panose="020B0303040000020004" pitchFamily="34" charset="0"/>
              <a:buChar char="‒"/>
            </a:pPr>
            <a:endParaRPr lang="ru-RU" altLang="ru-RU" dirty="0" smtClean="0"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endParaRPr>
          </a:p>
          <a:p>
            <a:pPr marL="285750" indent="-285750" eaLnBrk="1" hangingPunct="1">
              <a:spcBef>
                <a:spcPts val="0"/>
              </a:spcBef>
              <a:buClr>
                <a:srgbClr val="F69200"/>
              </a:buClr>
              <a:buSzPct val="100000"/>
              <a:buFont typeface="Fedra Sans Pro Light" panose="020B0303040000020004" pitchFamily="34" charset="0"/>
              <a:buChar char="‒"/>
            </a:pPr>
            <a:endParaRPr lang="ru-RU" altLang="ru-RU" dirty="0"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179529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20107" y="666318"/>
            <a:ext cx="91440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rgbClr val="F69200"/>
              </a:buClr>
              <a:buSzPct val="100000"/>
              <a:buFont typeface="STIXGeneral-Regular"/>
              <a:buNone/>
            </a:pPr>
            <a:r>
              <a:rPr lang="ru-RU" altLang="ru-RU" sz="3000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КРАТКАЯ </a:t>
            </a:r>
            <a:r>
              <a:rPr lang="ru-RU" altLang="ru-RU" sz="3000" cap="all" dirty="0" smtClean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СПРАВКА</a:t>
            </a:r>
            <a:endParaRPr lang="ru-RU" altLang="ru-RU" sz="3000" cap="all" dirty="0">
              <a:solidFill>
                <a:srgbClr val="00642D"/>
              </a:solidFill>
              <a:latin typeface="Fedra Sans Pro Book" panose="020B0504040000020004" pitchFamily="34" charset="0"/>
              <a:ea typeface="Fedra Sans Pro Light" charset="0"/>
            </a:endParaRPr>
          </a:p>
        </p:txBody>
      </p:sp>
      <p:sp>
        <p:nvSpPr>
          <p:cNvPr id="3" name="Shape 485"/>
          <p:cNvSpPr>
            <a:spLocks noChangeArrowheads="1"/>
          </p:cNvSpPr>
          <p:nvPr/>
        </p:nvSpPr>
        <p:spPr bwMode="auto">
          <a:xfrm>
            <a:off x="378882" y="1268950"/>
            <a:ext cx="8426450" cy="38745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45718" rIns="0" bIns="45718"/>
          <a:lstStyle/>
          <a:p>
            <a:pPr marL="457200" indent="-457200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69200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altLang="ru-RU" sz="2000" dirty="0" smtClean="0">
                <a:ea typeface="Fedra Sans Pro Light" panose="020B0303040000020004" pitchFamily="34" charset="0"/>
                <a:cs typeface="Fedra Sans Pro Light"/>
              </a:rPr>
              <a:t>54 педагога дополнительного образования</a:t>
            </a:r>
          </a:p>
          <a:p>
            <a:pPr marL="457200" indent="-457200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69200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altLang="ru-RU" sz="2000" dirty="0" smtClean="0">
                <a:latin typeface="+mn-lt"/>
                <a:ea typeface="Fedra Sans Pro Light" panose="020B0303040000020004" pitchFamily="34" charset="0"/>
                <a:cs typeface="Fedra Sans Pro Light"/>
              </a:rPr>
              <a:t>Неформальное общение («Элитный клуб» педагогов)</a:t>
            </a:r>
          </a:p>
          <a:p>
            <a:pPr marL="457200" indent="-457200" eaLnBrk="1" hangingPunct="1">
              <a:lnSpc>
                <a:spcPct val="90000"/>
              </a:lnSpc>
              <a:spcBef>
                <a:spcPts val="600"/>
              </a:spcBef>
              <a:buClr>
                <a:srgbClr val="F69200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altLang="ru-RU" sz="2000" dirty="0" smtClean="0">
                <a:ea typeface="Fedra Sans Pro Light" panose="020B0303040000020004" pitchFamily="34" charset="0"/>
                <a:cs typeface="Fedra Sans Pro Light"/>
              </a:rPr>
              <a:t>2 538 обучающихся от 4 до 18+ (в т.ч. внебюджетные группы)</a:t>
            </a:r>
          </a:p>
          <a:p>
            <a:pPr marL="457200" indent="-457200" eaLnBrk="1" hangingPunct="1">
              <a:lnSpc>
                <a:spcPct val="90000"/>
              </a:lnSpc>
              <a:spcBef>
                <a:spcPts val="600"/>
              </a:spcBef>
              <a:buClr>
                <a:srgbClr val="F69200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altLang="ru-RU" sz="2000" dirty="0" smtClean="0">
                <a:ea typeface="Fedra Sans Pro Light" panose="020B0303040000020004" pitchFamily="34" charset="0"/>
                <a:cs typeface="Fedra Sans Pro Light"/>
              </a:rPr>
              <a:t>Более 100 дополнительных общеобразовательных программ</a:t>
            </a:r>
          </a:p>
          <a:p>
            <a:pPr marL="457200" indent="-457200" eaLnBrk="1" hangingPunct="1">
              <a:lnSpc>
                <a:spcPct val="90000"/>
              </a:lnSpc>
              <a:spcBef>
                <a:spcPts val="600"/>
              </a:spcBef>
              <a:buClr>
                <a:srgbClr val="F69200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altLang="ru-RU" sz="2000" dirty="0" smtClean="0">
                <a:solidFill>
                  <a:schemeClr val="tx1"/>
                </a:solidFill>
                <a:ea typeface="Fedra Sans Pro Light" panose="020B0303040000020004" pitchFamily="34" charset="0"/>
                <a:cs typeface="Fedra Sans Pro Light"/>
              </a:rPr>
              <a:t>Внедрено персонифицированное финансирование дополнительного образования</a:t>
            </a:r>
            <a:endParaRPr lang="ru-RU" altLang="ru-RU" sz="2000" dirty="0" smtClean="0">
              <a:latin typeface="+mn-lt"/>
              <a:ea typeface="Fedra Sans Pro Light" panose="020B0303040000020004" pitchFamily="34" charset="0"/>
              <a:cs typeface="Fedra Sans Pro Light"/>
            </a:endParaRPr>
          </a:p>
          <a:p>
            <a:pPr marL="457200" indent="-457200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69200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altLang="ru-RU" sz="2000" dirty="0" err="1" smtClean="0">
                <a:latin typeface="+mn-lt"/>
                <a:ea typeface="Fedra Sans Pro Light" panose="020B0303040000020004" pitchFamily="34" charset="0"/>
                <a:cs typeface="Fedra Sans Pro Light"/>
              </a:rPr>
              <a:t>Аккаунты</a:t>
            </a:r>
            <a:r>
              <a:rPr lang="ru-RU" altLang="ru-RU" sz="2000" dirty="0" smtClean="0">
                <a:latin typeface="+mn-lt"/>
                <a:ea typeface="Fedra Sans Pro Light" panose="020B0303040000020004" pitchFamily="34" charset="0"/>
                <a:cs typeface="Fedra Sans Pro Light"/>
              </a:rPr>
              <a:t> в </a:t>
            </a:r>
            <a:r>
              <a:rPr lang="ru-RU" altLang="ru-RU" sz="2000" dirty="0" err="1" smtClean="0">
                <a:latin typeface="+mn-lt"/>
                <a:ea typeface="Fedra Sans Pro Light" panose="020B0303040000020004" pitchFamily="34" charset="0"/>
                <a:cs typeface="Fedra Sans Pro Light"/>
              </a:rPr>
              <a:t>соцсетях</a:t>
            </a:r>
            <a:r>
              <a:rPr lang="ru-RU" altLang="ru-RU" sz="2000" dirty="0" smtClean="0">
                <a:latin typeface="+mn-lt"/>
                <a:ea typeface="Fedra Sans Pro Light" panose="020B0303040000020004" pitchFamily="34" charset="0"/>
                <a:cs typeface="Fedra Sans Pro Light"/>
              </a:rPr>
              <a:t>, чаты с родителями, как каналы информирования</a:t>
            </a:r>
          </a:p>
          <a:p>
            <a:pPr marL="457200" indent="-457200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69200"/>
              </a:buClr>
              <a:buSzPct val="100000"/>
              <a:buFont typeface="Wingdings" panose="05000000000000000000" pitchFamily="2" charset="2"/>
              <a:buChar char="ü"/>
            </a:pPr>
            <a:endParaRPr lang="ru-RU" altLang="ru-RU" sz="2400" dirty="0" smtClean="0">
              <a:latin typeface="+mn-lt"/>
              <a:ea typeface="Fedra Sans Pro Light" panose="020B0303040000020004" pitchFamily="34" charset="0"/>
              <a:cs typeface="Fedra Sans Pro Light"/>
            </a:endParaRPr>
          </a:p>
          <a:p>
            <a:pPr marL="457200" indent="-457200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69200"/>
              </a:buClr>
              <a:buSzPct val="100000"/>
              <a:buFont typeface="Wingdings" panose="05000000000000000000" pitchFamily="2" charset="2"/>
              <a:buChar char="ü"/>
            </a:pPr>
            <a:endParaRPr lang="ru-RU" altLang="ru-RU" sz="2400" dirty="0" smtClean="0">
              <a:latin typeface="+mn-lt"/>
              <a:ea typeface="Fedra Sans Pro Light" panose="020B0303040000020004" pitchFamily="34" charset="0"/>
              <a:cs typeface="Fedra Sans Pro Light"/>
            </a:endParaRPr>
          </a:p>
          <a:p>
            <a:pPr marL="457200" indent="-457200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69200"/>
              </a:buClr>
              <a:buSzPct val="100000"/>
              <a:buFont typeface="Wingdings" panose="05000000000000000000" pitchFamily="2" charset="2"/>
              <a:buChar char="ü"/>
            </a:pPr>
            <a:endParaRPr lang="ru-RU" altLang="ru-RU" sz="2400" dirty="0">
              <a:latin typeface="+mn-lt"/>
              <a:ea typeface="Fedra Sans Pro Light" panose="020B0303040000020004" pitchFamily="34" charset="0"/>
              <a:cs typeface="Fedra Sans Pro Light"/>
            </a:endParaRPr>
          </a:p>
        </p:txBody>
      </p:sp>
      <p:pic>
        <p:nvPicPr>
          <p:cNvPr id="4" name="Рисунок 3" descr="C:\Users\Пользователь\Downloads\2 (4)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50674"/>
            <a:ext cx="1649506" cy="7071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0" y="680932"/>
            <a:ext cx="91440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rgbClr val="F69200"/>
              </a:buClr>
              <a:buSzPct val="100000"/>
              <a:buFont typeface="STIXGeneral-Regular"/>
              <a:buNone/>
            </a:pPr>
            <a:r>
              <a:rPr lang="ru-RU" altLang="ru-RU" sz="3000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ИССЛЕДОВАНИЕ СРЕДЫ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3016" y="1074426"/>
            <a:ext cx="89076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Методика </a:t>
            </a:r>
            <a:r>
              <a:rPr lang="ru-RU" sz="2000" dirty="0"/>
              <a:t>векторного моделирования образовательной </a:t>
            </a:r>
            <a:r>
              <a:rPr lang="ru-RU" sz="2000" dirty="0" smtClean="0"/>
              <a:t>среды </a:t>
            </a:r>
            <a:r>
              <a:rPr lang="ru-RU" sz="2000" dirty="0"/>
              <a:t>В.А. </a:t>
            </a:r>
            <a:r>
              <a:rPr lang="ru-RU" sz="2000" dirty="0" err="1"/>
              <a:t>Ясвина</a:t>
            </a:r>
            <a:endParaRPr lang="ru-RU" sz="2000" dirty="0"/>
          </a:p>
        </p:txBody>
      </p:sp>
      <p:pic>
        <p:nvPicPr>
          <p:cNvPr id="1026" name="Picture 2" descr="https://present5.com/presentation/-104004214_426118955/image-8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0" t="21842" r="3268" b="2507"/>
          <a:stretch/>
        </p:blipFill>
        <p:spPr bwMode="auto">
          <a:xfrm>
            <a:off x="519952" y="1401843"/>
            <a:ext cx="4685017" cy="337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30475" y="2239004"/>
            <a:ext cx="31680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карьерная среда зависимой </a:t>
            </a:r>
            <a:r>
              <a:rPr lang="ru-RU" sz="2000" dirty="0" smtClean="0"/>
              <a:t>активности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0" y="680932"/>
            <a:ext cx="91440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rgbClr val="F69200"/>
              </a:buClr>
              <a:buSzPct val="100000"/>
              <a:buFont typeface="STIXGeneral-Regular"/>
              <a:buNone/>
            </a:pPr>
            <a:r>
              <a:rPr lang="ru-RU" altLang="ru-RU" sz="3000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ИССЛЕДОВАНИЕ СРЕДЫ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3016" y="1074426"/>
            <a:ext cx="89076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Методика </a:t>
            </a:r>
            <a:r>
              <a:rPr lang="ru-RU" sz="2000" dirty="0"/>
              <a:t>векторного моделирования образовательной </a:t>
            </a:r>
            <a:r>
              <a:rPr lang="ru-RU" sz="2000" dirty="0" smtClean="0"/>
              <a:t>среды </a:t>
            </a:r>
            <a:r>
              <a:rPr lang="ru-RU" sz="2000" dirty="0"/>
              <a:t>В.А. </a:t>
            </a:r>
            <a:r>
              <a:rPr lang="ru-RU" sz="2000" dirty="0" err="1"/>
              <a:t>Ясвина</a:t>
            </a:r>
            <a:endParaRPr lang="ru-RU" sz="2000" dirty="0"/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1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4442142"/>
              </p:ext>
            </p:extLst>
          </p:nvPr>
        </p:nvGraphicFramePr>
        <p:xfrm>
          <a:off x="1219199" y="1541929"/>
          <a:ext cx="6963563" cy="3287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6878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/>
          <p:nvPr/>
        </p:nvPicPr>
        <p:blipFill>
          <a:blip r:embed="rId2" cstate="print"/>
          <a:srcRect l="42377" t="41559" r="40231" b="28235"/>
          <a:stretch>
            <a:fillRect/>
          </a:stretch>
        </p:blipFill>
        <p:spPr bwMode="auto">
          <a:xfrm>
            <a:off x="221248" y="1659202"/>
            <a:ext cx="1952811" cy="1900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3" cstate="print"/>
          <a:srcRect l="42578" t="41817" r="41399" b="28158"/>
          <a:stretch>
            <a:fillRect/>
          </a:stretch>
        </p:blipFill>
        <p:spPr bwMode="auto">
          <a:xfrm>
            <a:off x="2174059" y="2882389"/>
            <a:ext cx="1809274" cy="191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0" y="497762"/>
            <a:ext cx="91440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rgbClr val="F69200"/>
              </a:buClr>
              <a:buSzPct val="100000"/>
              <a:buFont typeface="STIXGeneral-Regular"/>
              <a:buNone/>
            </a:pPr>
            <a:r>
              <a:rPr lang="ru-RU" altLang="ru-RU" sz="3000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ИССЛЕДОВАНИЕ СРЕДЫ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3016" y="874371"/>
            <a:ext cx="89076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Методика </a:t>
            </a:r>
            <a:r>
              <a:rPr lang="ru-RU" sz="2000" dirty="0"/>
              <a:t>векторного моделирования образовательной </a:t>
            </a:r>
            <a:r>
              <a:rPr lang="ru-RU" sz="2000" dirty="0" smtClean="0"/>
              <a:t>среды </a:t>
            </a:r>
            <a:r>
              <a:rPr lang="ru-RU" sz="2000" dirty="0"/>
              <a:t>В.А. </a:t>
            </a:r>
            <a:r>
              <a:rPr lang="ru-RU" sz="2000" dirty="0" err="1"/>
              <a:t>Ясвина</a:t>
            </a:r>
            <a:endParaRPr lang="ru-RU" sz="2000" dirty="0"/>
          </a:p>
        </p:txBody>
      </p:sp>
      <p:pic>
        <p:nvPicPr>
          <p:cNvPr id="5" name="Рисунок 4"/>
          <p:cNvPicPr/>
          <p:nvPr/>
        </p:nvPicPr>
        <p:blipFill>
          <a:blip r:embed="rId4" cstate="print"/>
          <a:srcRect l="42631" t="46745" r="39746" b="24474"/>
          <a:stretch>
            <a:fillRect/>
          </a:stretch>
        </p:blipFill>
        <p:spPr bwMode="auto">
          <a:xfrm>
            <a:off x="6976756" y="1731270"/>
            <a:ext cx="2043954" cy="1828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469075" y="1289870"/>
            <a:ext cx="1116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родители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666577" y="2513057"/>
            <a:ext cx="1060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педагоги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5" cstate="print"/>
          <a:srcRect l="42363" t="45817" r="40313" b="24474"/>
          <a:stretch>
            <a:fillRect/>
          </a:stretch>
        </p:blipFill>
        <p:spPr bwMode="auto">
          <a:xfrm>
            <a:off x="4878647" y="2882389"/>
            <a:ext cx="1963272" cy="19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5414481" y="2515571"/>
            <a:ext cx="640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дети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2496" y="1289870"/>
            <a:ext cx="1731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администрация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4" name="Рисунок 13"/>
          <p:cNvPicPr/>
          <p:nvPr/>
        </p:nvPicPr>
        <p:blipFill>
          <a:blip r:embed="rId2" cstate="print"/>
          <a:srcRect l="61710" t="52486" r="31786" b="38670"/>
          <a:stretch>
            <a:fillRect/>
          </a:stretch>
        </p:blipFill>
        <p:spPr bwMode="auto">
          <a:xfrm>
            <a:off x="3983333" y="1509823"/>
            <a:ext cx="1111309" cy="1003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0" y="265434"/>
            <a:ext cx="91440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rgbClr val="F69200"/>
              </a:buClr>
              <a:buSzPct val="100000"/>
              <a:buFont typeface="STIXGeneral-Regular"/>
              <a:buNone/>
            </a:pPr>
            <a:r>
              <a:rPr lang="ru-RU" altLang="ru-RU" sz="3000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ИССЛЕДОВАНИЕ </a:t>
            </a:r>
            <a:r>
              <a:rPr lang="ru-RU" altLang="ru-RU" sz="3000" cap="all" dirty="0" smtClean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СРЕДЫ</a:t>
            </a:r>
            <a:endParaRPr lang="ru-RU" altLang="ru-RU" sz="3000" cap="all" dirty="0">
              <a:solidFill>
                <a:srgbClr val="00642D"/>
              </a:solidFill>
              <a:latin typeface="Fedra Sans Pro Book" panose="020B0504040000020004" pitchFamily="34" charset="0"/>
              <a:ea typeface="Fedra Sans Pro Light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6306" y="680932"/>
            <a:ext cx="89076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Методика </a:t>
            </a:r>
            <a:r>
              <a:rPr lang="ru-RU" sz="2000" dirty="0"/>
              <a:t>педагогической экспертизы школьной среды на основе комплекса количественных </a:t>
            </a:r>
            <a:r>
              <a:rPr lang="ru-RU" sz="2000" dirty="0" smtClean="0"/>
              <a:t>параметров </a:t>
            </a:r>
            <a:r>
              <a:rPr lang="ru-RU" sz="2000" dirty="0"/>
              <a:t>В.А</a:t>
            </a:r>
            <a:r>
              <a:rPr lang="ru-RU" sz="2000" dirty="0" smtClean="0"/>
              <a:t>. </a:t>
            </a:r>
            <a:r>
              <a:rPr lang="ru-RU" sz="2000" dirty="0" err="1" smtClean="0"/>
              <a:t>Ясвина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-171450" y="1860050"/>
            <a:ext cx="14900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Общий средний результат по Центру</a:t>
            </a:r>
            <a:endParaRPr lang="ru-RU" sz="2000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616056267"/>
              </p:ext>
            </p:extLst>
          </p:nvPr>
        </p:nvGraphicFramePr>
        <p:xfrm>
          <a:off x="1143001" y="1247457"/>
          <a:ext cx="7867650" cy="3896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6350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0100-000006000000}"/>
              </a:ext>
            </a:extLst>
          </p:cNvPr>
          <p:cNvGraphicFramePr>
            <a:graphicFrameLocks/>
          </p:cNvGraphicFramePr>
          <p:nvPr/>
        </p:nvGraphicFramePr>
        <p:xfrm>
          <a:off x="236306" y="420130"/>
          <a:ext cx="8032378" cy="5221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0" y="265434"/>
            <a:ext cx="91440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rgbClr val="F69200"/>
              </a:buClr>
              <a:buSzPct val="100000"/>
              <a:buFont typeface="STIXGeneral-Regular"/>
              <a:buNone/>
            </a:pPr>
            <a:r>
              <a:rPr lang="ru-RU" altLang="ru-RU" sz="3000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ИССЛЕДОВАНИЕ </a:t>
            </a:r>
            <a:r>
              <a:rPr lang="ru-RU" altLang="ru-RU" sz="3000" cap="all" dirty="0" smtClean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СРЕДЫ</a:t>
            </a:r>
            <a:endParaRPr lang="ru-RU" altLang="ru-RU" sz="3000" cap="all" dirty="0">
              <a:solidFill>
                <a:srgbClr val="00642D"/>
              </a:solidFill>
              <a:latin typeface="Fedra Sans Pro Book" panose="020B0504040000020004" pitchFamily="34" charset="0"/>
              <a:ea typeface="Fedra Sans Pro Light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6306" y="680932"/>
            <a:ext cx="89076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Методика </a:t>
            </a:r>
            <a:r>
              <a:rPr lang="ru-RU" sz="2000" dirty="0"/>
              <a:t>педагогической экспертизы школьной среды на основе комплекса количественных </a:t>
            </a:r>
            <a:r>
              <a:rPr lang="ru-RU" sz="2000" dirty="0" smtClean="0"/>
              <a:t>параметров </a:t>
            </a:r>
            <a:r>
              <a:rPr lang="ru-RU" sz="2000" dirty="0"/>
              <a:t>В.А</a:t>
            </a:r>
            <a:r>
              <a:rPr lang="ru-RU" sz="2000" dirty="0" smtClean="0"/>
              <a:t>. </a:t>
            </a:r>
            <a:r>
              <a:rPr lang="ru-RU" sz="2000" dirty="0" err="1" smtClean="0"/>
              <a:t>Ясвина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6350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0" y="450100"/>
            <a:ext cx="91440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rgbClr val="F69200"/>
              </a:buClr>
              <a:buSzPct val="100000"/>
              <a:buFont typeface="STIXGeneral-Regular"/>
              <a:buNone/>
            </a:pPr>
            <a:r>
              <a:rPr lang="ru-RU" altLang="ru-RU" sz="3000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ИССЛЕДОВАНИЕ </a:t>
            </a:r>
            <a:r>
              <a:rPr lang="ru-RU" altLang="ru-RU" sz="3000" cap="all" dirty="0" smtClean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СРЕДЫ</a:t>
            </a:r>
            <a:endParaRPr lang="ru-RU" altLang="ru-RU" sz="3000" cap="all" dirty="0">
              <a:solidFill>
                <a:srgbClr val="00642D"/>
              </a:solidFill>
              <a:latin typeface="Fedra Sans Pro Book" panose="020B0504040000020004" pitchFamily="34" charset="0"/>
              <a:ea typeface="Fedra Sans Pro Light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6305" y="1065653"/>
            <a:ext cx="89076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Выводы по итогам 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90600" y="1140589"/>
            <a:ext cx="676275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ru-RU" dirty="0" smtClean="0"/>
              <a:t>Преобладает </a:t>
            </a:r>
            <a:r>
              <a:rPr lang="ru-RU" b="1" dirty="0" err="1" smtClean="0"/>
              <a:t>карьерно</a:t>
            </a:r>
            <a:r>
              <a:rPr lang="ru-RU" dirty="0" err="1" smtClean="0"/>
              <a:t>-творческая</a:t>
            </a:r>
            <a:r>
              <a:rPr lang="ru-RU" dirty="0" smtClean="0"/>
              <a:t> среда</a:t>
            </a:r>
          </a:p>
          <a:p>
            <a:pPr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ru-RU" dirty="0" smtClean="0"/>
              <a:t>Недостаточно развиты такие характеристики, как широта, интенсивность, </a:t>
            </a:r>
            <a:r>
              <a:rPr lang="ru-RU" dirty="0" err="1" smtClean="0"/>
              <a:t>осознаваемость</a:t>
            </a:r>
            <a:r>
              <a:rPr lang="ru-RU" dirty="0" smtClean="0"/>
              <a:t>, эмоциональность, когерентность, активность, мобильность, структурированность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350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презентации Вклад в будущее">
  <a:themeElements>
    <a:clrScheme name="Вклад">
      <a:dk1>
        <a:srgbClr val="000000"/>
      </a:dk1>
      <a:lt1>
        <a:srgbClr val="FFFFFF"/>
      </a:lt1>
      <a:dk2>
        <a:srgbClr val="414241"/>
      </a:dk2>
      <a:lt2>
        <a:srgbClr val="B3B4B3"/>
      </a:lt2>
      <a:accent1>
        <a:srgbClr val="00642D"/>
      </a:accent1>
      <a:accent2>
        <a:srgbClr val="008841"/>
      </a:accent2>
      <a:accent3>
        <a:srgbClr val="F6A429"/>
      </a:accent3>
      <a:accent4>
        <a:srgbClr val="7E388A"/>
      </a:accent4>
      <a:accent5>
        <a:srgbClr val="019E8B"/>
      </a:accent5>
      <a:accent6>
        <a:srgbClr val="00A2DA"/>
      </a:accent6>
      <a:hlink>
        <a:srgbClr val="000000"/>
      </a:hlink>
      <a:folHlink>
        <a:srgbClr val="898A89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10239</TotalTime>
  <Words>1415</Words>
  <Application>Microsoft Office PowerPoint</Application>
  <PresentationFormat>Экран (16:9)</PresentationFormat>
  <Paragraphs>199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презентации Вклад в будущее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Бородкина Наталия Владимировна</dc:creator>
  <cp:lastModifiedBy>Пользователь</cp:lastModifiedBy>
  <cp:revision>484</cp:revision>
  <dcterms:created xsi:type="dcterms:W3CDTF">2020-07-21T11:12:57Z</dcterms:created>
  <dcterms:modified xsi:type="dcterms:W3CDTF">2021-12-23T14:13:53Z</dcterms:modified>
</cp:coreProperties>
</file>