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88" r:id="rId2"/>
  </p:sldMasterIdLst>
  <p:notesMasterIdLst>
    <p:notesMasterId r:id="rId10"/>
  </p:notesMasterIdLst>
  <p:handoutMasterIdLst>
    <p:handoutMasterId r:id="rId11"/>
  </p:handoutMasterIdLst>
  <p:sldIdLst>
    <p:sldId id="270" r:id="rId3"/>
    <p:sldId id="258" r:id="rId4"/>
    <p:sldId id="262" r:id="rId5"/>
    <p:sldId id="263" r:id="rId6"/>
    <p:sldId id="259" r:id="rId7"/>
    <p:sldId id="273" r:id="rId8"/>
    <p:sldId id="27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CD8A0"/>
    <a:srgbClr val="3CC5E6"/>
    <a:srgbClr val="334047"/>
    <a:srgbClr val="7AC0FF"/>
    <a:srgbClr val="FAF464"/>
    <a:srgbClr val="FFD732"/>
    <a:srgbClr val="42E3B4"/>
    <a:srgbClr val="59D5ED"/>
    <a:srgbClr val="4DED85"/>
    <a:srgbClr val="66D6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96" autoAdjust="0"/>
    <p:restoredTop sz="94687" autoAdjust="0"/>
  </p:normalViewPr>
  <p:slideViewPr>
    <p:cSldViewPr snapToGrid="0">
      <p:cViewPr>
        <p:scale>
          <a:sx n="80" d="100"/>
          <a:sy n="80" d="100"/>
        </p:scale>
        <p:origin x="-802" y="-451"/>
      </p:cViewPr>
      <p:guideLst>
        <p:guide orient="horz" pos="1620"/>
        <p:guide orient="horz" pos="211"/>
        <p:guide orient="horz" pos="511"/>
        <p:guide orient="horz" pos="666"/>
        <p:guide orient="horz" pos="826"/>
        <p:guide orient="horz" pos="967"/>
        <p:guide orient="horz" pos="1102"/>
        <p:guide orient="horz" pos="3024"/>
        <p:guide pos="2880"/>
        <p:guide pos="208"/>
        <p:guide pos="1007"/>
        <p:guide pos="1143"/>
        <p:guide pos="1913"/>
        <p:guide pos="2053"/>
        <p:guide pos="2823"/>
        <p:guide pos="29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444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3D6C1-CDF6-40D1-BFB6-29EEC7A0A663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B922F-C03E-4600-B2CD-410F62088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3506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3842256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493659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f7d8fd595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f7d8fd595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f7d8fd595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f7d8fd595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87441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f7d8fd595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f7d8fd595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53944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f7d8fd5955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f7d8fd5955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f7d8fd595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f7d8fd595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4850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" preserve="1" userDrawn="1">
  <p:cSld name="1_Заголовок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7E1F935-738F-368A-5C2D-961300AB51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EA38900-09BD-174F-DDDB-E88B6322A1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80AED5A9-3E36-4D6D-0D50-23C08AF7F0A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63195DEC-BFF4-4685-23DD-11D74DA8FBE1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7FC5FA8A-5A5F-DF47-44B6-242C1A74F92E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11D0EE2-CBD7-4516-71FA-564963D10BFA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266EF47-CA04-4BE4-2F5E-9D29D5458821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58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амое важное">
  <p:cSld name="Самое важное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xmlns="" id="{6CD996A6-04C8-071D-9DDF-067754195416}"/>
              </a:ext>
            </a:extLst>
          </p:cNvPr>
          <p:cNvSpPr/>
          <p:nvPr userDrawn="1"/>
        </p:nvSpPr>
        <p:spPr>
          <a:xfrm rot="18900000">
            <a:off x="7653982" y="270157"/>
            <a:ext cx="455357" cy="455357"/>
          </a:xfrm>
          <a:prstGeom prst="roundRect">
            <a:avLst/>
          </a:prstGeom>
          <a:gradFill>
            <a:gsLst>
              <a:gs pos="100000">
                <a:schemeClr val="accent3">
                  <a:lumMod val="99625"/>
                  <a:lumOff val="375"/>
                </a:schemeClr>
              </a:gs>
              <a:gs pos="0">
                <a:srgbClr val="3CC5E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8CD913C1-9E87-76B1-09CA-0E572F5AD69B}"/>
              </a:ext>
            </a:extLst>
          </p:cNvPr>
          <p:cNvSpPr/>
          <p:nvPr userDrawn="1"/>
        </p:nvSpPr>
        <p:spPr>
          <a:xfrm>
            <a:off x="7570805" y="37624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Треугольник 4">
            <a:extLst>
              <a:ext uri="{FF2B5EF4-FFF2-40B4-BE49-F238E27FC236}">
                <a16:creationId xmlns:a16="http://schemas.microsoft.com/office/drawing/2014/main" xmlns="" id="{A8EA74A8-A3DC-5573-E00E-7963ACD798F1}"/>
              </a:ext>
            </a:extLst>
          </p:cNvPr>
          <p:cNvSpPr/>
          <p:nvPr userDrawn="1"/>
        </p:nvSpPr>
        <p:spPr>
          <a:xfrm rot="2700000">
            <a:off x="7869209" y="-147572"/>
            <a:ext cx="1886734" cy="954927"/>
          </a:xfrm>
          <a:prstGeom prst="triangle">
            <a:avLst/>
          </a:prstGeom>
          <a:gradFill flip="none" rotWithShape="1">
            <a:gsLst>
              <a:gs pos="100000">
                <a:schemeClr val="accent3">
                  <a:lumMod val="99625"/>
                  <a:lumOff val="375"/>
                </a:schemeClr>
              </a:gs>
              <a:gs pos="0">
                <a:schemeClr val="accent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1B04EF-A294-08EA-1EBB-4580154D8E02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67C0A99-4844-6BDB-AB13-C5782585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6BFF48D1-CA68-0B98-9F62-8A346A2FBF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9868A312-D1F5-DDCB-CEC6-01EADA6B57C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9B4C155C-67D9-AA3D-EB8A-C61B3ABFE1FA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19C7E5-58E4-373B-897C-E7E1C7A822A6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97820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 userDrawn="1">
          <p15:clr>
            <a:srgbClr val="FBAE40"/>
          </p15:clr>
        </p15:guide>
        <p15:guide id="2" orient="horz" pos="311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амое важное" preserve="1">
  <p:cSld name="1_Самое важное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xmlns="" id="{DB5C8885-76EA-698F-3596-015A0EF8DA0A}"/>
              </a:ext>
            </a:extLst>
          </p:cNvPr>
          <p:cNvSpPr/>
          <p:nvPr userDrawn="1"/>
        </p:nvSpPr>
        <p:spPr>
          <a:xfrm rot="18900000">
            <a:off x="7769725" y="355788"/>
            <a:ext cx="455357" cy="455357"/>
          </a:xfrm>
          <a:prstGeom prst="roundRect">
            <a:avLst/>
          </a:prstGeom>
          <a:gradFill>
            <a:gsLst>
              <a:gs pos="100000">
                <a:srgbClr val="FFD732"/>
              </a:gs>
              <a:gs pos="0">
                <a:srgbClr val="FAF46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71E3C058-A6E9-C64C-AEA9-FCDBDFC0A344}"/>
              </a:ext>
            </a:extLst>
          </p:cNvPr>
          <p:cNvSpPr/>
          <p:nvPr userDrawn="1"/>
        </p:nvSpPr>
        <p:spPr>
          <a:xfrm>
            <a:off x="7686548" y="461874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334047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334047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Треугольник 1">
            <a:extLst>
              <a:ext uri="{FF2B5EF4-FFF2-40B4-BE49-F238E27FC236}">
                <a16:creationId xmlns:a16="http://schemas.microsoft.com/office/drawing/2014/main" xmlns="" id="{7FE4CDAA-0A4F-A904-8893-5048B3C07984}"/>
              </a:ext>
            </a:extLst>
          </p:cNvPr>
          <p:cNvSpPr/>
          <p:nvPr userDrawn="1"/>
        </p:nvSpPr>
        <p:spPr>
          <a:xfrm rot="2700000">
            <a:off x="7869209" y="-147572"/>
            <a:ext cx="1886734" cy="954927"/>
          </a:xfrm>
          <a:prstGeom prst="triangle">
            <a:avLst/>
          </a:prstGeom>
          <a:gradFill flip="none" rotWithShape="1">
            <a:gsLst>
              <a:gs pos="100000">
                <a:schemeClr val="accent3">
                  <a:lumMod val="99625"/>
                  <a:lumOff val="375"/>
                </a:schemeClr>
              </a:gs>
              <a:gs pos="0">
                <a:schemeClr val="accent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F66B8865-7012-0FD2-5BEB-19E6352AFB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xmlns="" id="{AEA3DB22-BBB1-B97B-1DB4-3288E73E7F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27A6417D-C552-7ACB-F3E3-9FB5E864AE72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CD48AEC4-E8FF-CBC4-FE02-BD202BF4D0B3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62DD145-24A5-2B10-35CD-53B74047A7C6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AF54ECC-915E-61D6-8337-081CD181C719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850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амое важное" preserve="1">
  <p:cSld name="1_Самое важное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xmlns="" id="{DB5C8885-76EA-698F-3596-015A0EF8DA0A}"/>
              </a:ext>
            </a:extLst>
          </p:cNvPr>
          <p:cNvSpPr/>
          <p:nvPr userDrawn="1"/>
        </p:nvSpPr>
        <p:spPr>
          <a:xfrm rot="18900000">
            <a:off x="7653982" y="270157"/>
            <a:ext cx="455357" cy="455357"/>
          </a:xfrm>
          <a:prstGeom prst="roundRect">
            <a:avLst/>
          </a:prstGeom>
          <a:gradFill>
            <a:gsLst>
              <a:gs pos="100000">
                <a:schemeClr val="accent3">
                  <a:lumMod val="99625"/>
                  <a:lumOff val="375"/>
                </a:schemeClr>
              </a:gs>
              <a:gs pos="0">
                <a:srgbClr val="3CC5E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71E3C058-A6E9-C64C-AEA9-FCDBDFC0A344}"/>
              </a:ext>
            </a:extLst>
          </p:cNvPr>
          <p:cNvSpPr/>
          <p:nvPr userDrawn="1"/>
        </p:nvSpPr>
        <p:spPr>
          <a:xfrm>
            <a:off x="7570805" y="37624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Треугольник 1">
            <a:extLst>
              <a:ext uri="{FF2B5EF4-FFF2-40B4-BE49-F238E27FC236}">
                <a16:creationId xmlns:a16="http://schemas.microsoft.com/office/drawing/2014/main" xmlns="" id="{7FE4CDAA-0A4F-A904-8893-5048B3C07984}"/>
              </a:ext>
            </a:extLst>
          </p:cNvPr>
          <p:cNvSpPr/>
          <p:nvPr userDrawn="1"/>
        </p:nvSpPr>
        <p:spPr>
          <a:xfrm rot="2700000">
            <a:off x="7869209" y="-147572"/>
            <a:ext cx="1886734" cy="954927"/>
          </a:xfrm>
          <a:prstGeom prst="triangle">
            <a:avLst/>
          </a:prstGeom>
          <a:gradFill flip="none" rotWithShape="1">
            <a:gsLst>
              <a:gs pos="100000">
                <a:schemeClr val="accent3">
                  <a:lumMod val="99625"/>
                  <a:lumOff val="375"/>
                </a:schemeClr>
              </a:gs>
              <a:gs pos="0">
                <a:schemeClr val="accent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BB7BB84-ADA4-84EC-0F68-B6BDE0A3B07D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F66B8865-7012-0FD2-5BEB-19E6352AFB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xmlns="" id="{AEA3DB22-BBB1-B97B-1DB4-3288E73E7F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27A6417D-C552-7ACB-F3E3-9FB5E864AE72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CD48AEC4-E8FF-CBC4-FE02-BD202BF4D0B3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1D210CC-3ECB-8064-D780-6E0F2584CDC1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93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лайд с уголком">
  <p:cSld name="Слайд с уголком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41291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 2">
  <p:cSld name="Базовый слайд 2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7022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" preserve="1" userDrawn="1">
  <p:cSld name="1_Заголовок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02378C6-3367-133B-D2F0-9B95F701A9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B791D82-8272-1874-2BDD-1BC02B9A2F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xmlns="" id="{267096E3-D79E-9CE6-A305-1C6777C235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4B73C74-8E7E-5DEC-3EDD-AF24299D949F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4461E008-E8D0-9C35-0433-59482C29AE98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2D3A498-3961-38FA-8909-D90E7F7360BB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4BAD552-E556-8388-11B4-305B16EE9656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41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F6AEE4B-B201-C133-58C0-94B0EF2FCE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371353A-C938-2241-8873-491791869B21}"/>
              </a:ext>
            </a:extLst>
          </p:cNvPr>
          <p:cNvSpPr/>
          <p:nvPr userDrawn="1"/>
        </p:nvSpPr>
        <p:spPr>
          <a:xfrm>
            <a:off x="8434887" y="33470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54E4C4D-F574-FC96-C9B1-15651B25DEEC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801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CF742C58-F537-D575-A782-4B100A58D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38742F4-9C81-7E3F-B005-49167987BABE}"/>
              </a:ext>
            </a:extLst>
          </p:cNvPr>
          <p:cNvSpPr/>
          <p:nvPr userDrawn="1"/>
        </p:nvSpPr>
        <p:spPr>
          <a:xfrm>
            <a:off x="8434887" y="362939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92438CE-AB3C-CC04-2D5E-B2BA3E487F0B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00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FC3C5D63-3D18-A129-E34F-2EC7155873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E7810726-34B5-050A-3D78-C1EE618BAD44}"/>
              </a:ext>
            </a:extLst>
          </p:cNvPr>
          <p:cNvSpPr/>
          <p:nvPr userDrawn="1"/>
        </p:nvSpPr>
        <p:spPr>
          <a:xfrm>
            <a:off x="8434887" y="33470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4B28979-FD26-EDA1-5EAE-2767FB9F52B0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45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E581A82-0CB3-0771-FCA5-3BBE5E56E8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E7810726-34B5-050A-3D78-C1EE618BAD44}"/>
              </a:ext>
            </a:extLst>
          </p:cNvPr>
          <p:cNvSpPr/>
          <p:nvPr userDrawn="1"/>
        </p:nvSpPr>
        <p:spPr>
          <a:xfrm>
            <a:off x="7885158" y="655841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FCAE7B-1558-3750-A151-C0E02DCF9522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38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6219175-DB0D-1317-43E2-222FA0083B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7308D079-7F00-BF90-A592-B51C747EA0DE}"/>
              </a:ext>
            </a:extLst>
          </p:cNvPr>
          <p:cNvSpPr/>
          <p:nvPr userDrawn="1"/>
        </p:nvSpPr>
        <p:spPr>
          <a:xfrm>
            <a:off x="8434887" y="33470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92BC4A2-F301-BCDB-976F-EFD8BEC64235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836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86C0FB8-FAF4-149F-D5CB-97F8E2A78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7308D079-7F00-BF90-A592-B51C747EA0DE}"/>
              </a:ext>
            </a:extLst>
          </p:cNvPr>
          <p:cNvSpPr/>
          <p:nvPr userDrawn="1"/>
        </p:nvSpPr>
        <p:spPr>
          <a:xfrm>
            <a:off x="8434887" y="33470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92BC4A2-F301-BCDB-976F-EFD8BEC64235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4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Базовый слайд" type="secHead" preserve="1">
  <p:cSld name="1_Базов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D68AD64-F424-E5A4-43FC-67B6F057F7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DED4C5A-3B8A-8257-E28C-3CE70A27F2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734" y="308531"/>
            <a:ext cx="689727" cy="511291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08AE77EF-2387-D62A-C0F5-75199BBD38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6551" y="113581"/>
            <a:ext cx="1653671" cy="741904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122C395-257D-D648-5AD3-A2FF8CF624A4}"/>
              </a:ext>
            </a:extLst>
          </p:cNvPr>
          <p:cNvCxnSpPr>
            <a:cxnSpLocks/>
          </p:cNvCxnSpPr>
          <p:nvPr userDrawn="1"/>
        </p:nvCxnSpPr>
        <p:spPr>
          <a:xfrm>
            <a:off x="3024188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A39D94E3-513E-3E55-676F-1BA6C0283276}"/>
              </a:ext>
            </a:extLst>
          </p:cNvPr>
          <p:cNvCxnSpPr>
            <a:cxnSpLocks/>
          </p:cNvCxnSpPr>
          <p:nvPr userDrawn="1"/>
        </p:nvCxnSpPr>
        <p:spPr>
          <a:xfrm>
            <a:off x="1949472" y="347744"/>
            <a:ext cx="0" cy="460294"/>
          </a:xfrm>
          <a:prstGeom prst="line">
            <a:avLst/>
          </a:prstGeom>
          <a:ln>
            <a:solidFill>
              <a:srgbClr val="334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481CF7-FE9C-0556-71AC-90FF4854EE45}"/>
              </a:ext>
            </a:extLst>
          </p:cNvPr>
          <p:cNvSpPr/>
          <p:nvPr userDrawn="1"/>
        </p:nvSpPr>
        <p:spPr>
          <a:xfrm>
            <a:off x="3202318" y="339725"/>
            <a:ext cx="4452183" cy="52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5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Межрегиональный педагогический фестиваль</a:t>
            </a:r>
          </a:p>
          <a:p>
            <a:pPr>
              <a:spcAft>
                <a:spcPts val="1200"/>
              </a:spcAft>
            </a:pP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«Лучшие практики развития </a:t>
            </a:r>
            <a:b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личностного потенциала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</a:t>
            </a:r>
            <a:r>
              <a:rPr lang="en-US" sz="1100" dirty="0">
                <a:solidFill>
                  <a:srgbClr val="334047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endParaRPr lang="ru-RU" sz="1100" dirty="0">
              <a:solidFill>
                <a:srgbClr val="334047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7308D079-7F00-BF90-A592-B51C747EA0DE}"/>
              </a:ext>
            </a:extLst>
          </p:cNvPr>
          <p:cNvSpPr/>
          <p:nvPr userDrawn="1"/>
        </p:nvSpPr>
        <p:spPr>
          <a:xfrm>
            <a:off x="8434887" y="334703"/>
            <a:ext cx="621710" cy="243188"/>
          </a:xfrm>
          <a:prstGeom prst="rect">
            <a:avLst/>
          </a:prstGeom>
        </p:spPr>
        <p:txBody>
          <a:bodyPr wrap="square" lIns="0" tIns="0" rIns="0" bIns="35096" anchor="t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657B8-73F2-BF42-BADB-4E657BEC8CB1}" type="slidenum">
              <a:rPr kumimoji="0" lang="ru-RU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92BC4A2-F301-BCDB-976F-EFD8BEC64235}"/>
              </a:ext>
            </a:extLst>
          </p:cNvPr>
          <p:cNvSpPr txBox="1"/>
          <p:nvPr userDrawn="1"/>
        </p:nvSpPr>
        <p:spPr>
          <a:xfrm>
            <a:off x="323850" y="4855028"/>
            <a:ext cx="17690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vbudushee.ru</a:t>
            </a:r>
            <a:endParaRPr lang="en-GB" sz="8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20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9BA26C7-93D8-E04C-BCDF-A4FCDE63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297A9E-C95D-6D43-B694-58C0D520B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37411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rgbClr val="33009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9BA26C7-93D8-E04C-BCDF-A4FCDE63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814189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297A9E-C95D-6D43-B694-58C0D520B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743075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374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6" r:id="rId3"/>
    <p:sldLayoutId id="2147483707" r:id="rId4"/>
    <p:sldLayoutId id="2147483708" r:id="rId5"/>
    <p:sldLayoutId id="2147483710" r:id="rId6"/>
    <p:sldLayoutId id="2147483711" r:id="rId7"/>
    <p:sldLayoutId id="2147483712" r:id="rId8"/>
    <p:sldLayoutId id="2147483713" r:id="rId9"/>
    <p:sldLayoutId id="2147483698" r:id="rId10"/>
    <p:sldLayoutId id="2147483704" r:id="rId11"/>
    <p:sldLayoutId id="2147483701" r:id="rId12"/>
    <p:sldLayoutId id="2147483699" r:id="rId13"/>
    <p:sldLayoutId id="2147483700" r:id="rId1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rgbClr val="3CC5E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rgbClr val="33404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880" userDrawn="1">
          <p15:clr>
            <a:srgbClr val="F26B43"/>
          </p15:clr>
        </p15:guide>
        <p15:guide id="3" pos="204" userDrawn="1">
          <p15:clr>
            <a:srgbClr val="F26B43"/>
          </p15:clr>
        </p15:guide>
        <p15:guide id="4" orient="horz" pos="214" userDrawn="1">
          <p15:clr>
            <a:srgbClr val="F26B43"/>
          </p15:clr>
        </p15:guide>
        <p15:guide id="5" orient="horz" pos="3026" userDrawn="1">
          <p15:clr>
            <a:srgbClr val="F26B43"/>
          </p15:clr>
        </p15:guide>
        <p15:guide id="6" pos="998" userDrawn="1">
          <p15:clr>
            <a:srgbClr val="F26B43"/>
          </p15:clr>
        </p15:guide>
        <p15:guide id="7" pos="1905" userDrawn="1">
          <p15:clr>
            <a:srgbClr val="F26B43"/>
          </p15:clr>
        </p15:guide>
        <p15:guide id="8" pos="2812" userDrawn="1">
          <p15:clr>
            <a:srgbClr val="F26B43"/>
          </p15:clr>
        </p15:guide>
        <p15:guide id="9" pos="3719" userDrawn="1">
          <p15:clr>
            <a:srgbClr val="F26B43"/>
          </p15:clr>
        </p15:guide>
        <p15:guide id="10" pos="4626" userDrawn="1">
          <p15:clr>
            <a:srgbClr val="F26B43"/>
          </p15:clr>
        </p15:guide>
        <p15:guide id="11" pos="5534" userDrawn="1">
          <p15:clr>
            <a:srgbClr val="F26B43"/>
          </p15:clr>
        </p15:guide>
        <p15:guide id="12" pos="4762" userDrawn="1">
          <p15:clr>
            <a:srgbClr val="F26B43"/>
          </p15:clr>
        </p15:guide>
        <p15:guide id="13" pos="3855" userDrawn="1">
          <p15:clr>
            <a:srgbClr val="F26B43"/>
          </p15:clr>
        </p15:guide>
        <p15:guide id="14" pos="2948" userDrawn="1">
          <p15:clr>
            <a:srgbClr val="F26B43"/>
          </p15:clr>
        </p15:guide>
        <p15:guide id="15" pos="2041" userDrawn="1">
          <p15:clr>
            <a:srgbClr val="F26B43"/>
          </p15:clr>
        </p15:guide>
        <p15:guide id="16" pos="1134" userDrawn="1">
          <p15:clr>
            <a:srgbClr val="F26B43"/>
          </p15:clr>
        </p15:guide>
        <p15:guide id="17" orient="horz" pos="1098" userDrawn="1">
          <p15:clr>
            <a:srgbClr val="F26B43"/>
          </p15:clr>
        </p15:guide>
        <p15:guide id="19" orient="horz" pos="509" userDrawn="1">
          <p15:clr>
            <a:srgbClr val="F26B43"/>
          </p15:clr>
        </p15:guide>
        <p15:guide id="20" orient="horz" pos="667" userDrawn="1">
          <p15:clr>
            <a:srgbClr val="F26B43"/>
          </p15:clr>
        </p15:guide>
        <p15:guide id="21" orient="horz" pos="826" userDrawn="1">
          <p15:clr>
            <a:srgbClr val="F26B43"/>
          </p15:clr>
        </p15:guide>
        <p15:guide id="22" orient="horz" pos="9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0.png"/><Relationship Id="rId11" Type="http://schemas.openxmlformats.org/officeDocument/2006/relationships/image" Target="../media/image25.jpeg"/><Relationship Id="rId5" Type="http://schemas.openxmlformats.org/officeDocument/2006/relationships/image" Target="../media/image19.png"/><Relationship Id="rId10" Type="http://schemas.openxmlformats.org/officeDocument/2006/relationships/image" Target="../media/image24.jpe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5.gif"/><Relationship Id="rId4" Type="http://schemas.openxmlformats.org/officeDocument/2006/relationships/image" Target="../media/image3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5;p11">
            <a:extLst>
              <a:ext uri="{FF2B5EF4-FFF2-40B4-BE49-F238E27FC236}">
                <a16:creationId xmlns:a16="http://schemas.microsoft.com/office/drawing/2014/main" xmlns="" id="{0B1E5761-996F-7143-BB13-2C7A44D33307}"/>
              </a:ext>
            </a:extLst>
          </p:cNvPr>
          <p:cNvSpPr txBox="1"/>
          <p:nvPr/>
        </p:nvSpPr>
        <p:spPr>
          <a:xfrm>
            <a:off x="323849" y="1289382"/>
            <a:ext cx="8060129" cy="1969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ru-RU" sz="3200" b="1" dirty="0" smtClean="0"/>
              <a:t>«Создание условий для формирования умений делать выбор у детей 6-7 лет посредством реализации </a:t>
            </a:r>
          </a:p>
          <a:p>
            <a:pPr algn="ctr"/>
            <a:r>
              <a:rPr lang="ru-RU" sz="3200" b="1" dirty="0" smtClean="0"/>
              <a:t>ДООП «Хочу все знать»</a:t>
            </a:r>
            <a:endParaRPr lang="ru-RU" sz="3200" b="1" kern="0" cap="all" dirty="0">
              <a:latin typeface="Fedra Sans Pro Book"/>
              <a:ea typeface="Fedra Sans Pro Light" charset="0"/>
              <a:cs typeface="Fedra Sans Pro Light" charset="0"/>
              <a:sym typeface="Fedra Sans Pro"/>
            </a:endParaRPr>
          </a:p>
        </p:txBody>
      </p:sp>
      <p:sp>
        <p:nvSpPr>
          <p:cNvPr id="4" name="Google Shape;44;p11">
            <a:extLst>
              <a:ext uri="{FF2B5EF4-FFF2-40B4-BE49-F238E27FC236}">
                <a16:creationId xmlns:a16="http://schemas.microsoft.com/office/drawing/2014/main" xmlns="" id="{000C95CB-58DF-B127-8327-5A834D435767}"/>
              </a:ext>
            </a:extLst>
          </p:cNvPr>
          <p:cNvSpPr txBox="1"/>
          <p:nvPr/>
        </p:nvSpPr>
        <p:spPr>
          <a:xfrm>
            <a:off x="323850" y="4300671"/>
            <a:ext cx="558006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i="0" dirty="0" smtClean="0">
                <a:solidFill>
                  <a:srgbClr val="3CC5E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22ноября  </a:t>
            </a:r>
            <a:r>
              <a:rPr lang="ru-RU" sz="1400" i="0" dirty="0">
                <a:solidFill>
                  <a:srgbClr val="3CC5E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 </a:t>
            </a:r>
            <a:r>
              <a:rPr lang="en-US" sz="1400" dirty="0">
                <a:solidFill>
                  <a:srgbClr val="3CC5E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</a:t>
            </a:r>
            <a:r>
              <a:rPr lang="ru-RU" sz="1400" dirty="0">
                <a:solidFill>
                  <a:srgbClr val="3CC5E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ода</a:t>
            </a:r>
            <a:endParaRPr lang="ru" sz="1400" dirty="0">
              <a:solidFill>
                <a:srgbClr val="3CC5E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146" y="3410791"/>
            <a:ext cx="37444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+mn-lt"/>
              </a:rPr>
              <a:t>Сюськина</a:t>
            </a:r>
            <a:r>
              <a:rPr lang="ru-RU" sz="1600" dirty="0" smtClean="0">
                <a:latin typeface="+mn-lt"/>
              </a:rPr>
              <a:t> Анастасия </a:t>
            </a:r>
            <a:r>
              <a:rPr lang="ru-RU" sz="1600" dirty="0" smtClean="0"/>
              <a:t>С</a:t>
            </a:r>
            <a:r>
              <a:rPr lang="ru-RU" sz="1600" dirty="0" smtClean="0">
                <a:latin typeface="+mn-lt"/>
              </a:rPr>
              <a:t>ергеевна, </a:t>
            </a:r>
          </a:p>
          <a:p>
            <a:r>
              <a:rPr lang="ru-RU" sz="1600" dirty="0" smtClean="0">
                <a:latin typeface="+mn-lt"/>
              </a:rPr>
              <a:t>педагог </a:t>
            </a:r>
            <a:r>
              <a:rPr lang="ru-RU" sz="1600" dirty="0" smtClean="0"/>
              <a:t>дополнительного образования</a:t>
            </a:r>
          </a:p>
          <a:p>
            <a:r>
              <a:rPr lang="ru-RU" sz="1600" dirty="0" smtClean="0">
                <a:latin typeface="+mn-lt"/>
              </a:rPr>
              <a:t>МБУ ДО «</a:t>
            </a:r>
            <a:r>
              <a:rPr lang="ru-RU" sz="1600" dirty="0" err="1" smtClean="0">
                <a:latin typeface="+mn-lt"/>
              </a:rPr>
              <a:t>ЦТиР</a:t>
            </a:r>
            <a:r>
              <a:rPr lang="ru-RU" sz="1600" dirty="0" smtClean="0">
                <a:latin typeface="+mn-lt"/>
              </a:rPr>
              <a:t> «Планета талантов»</a:t>
            </a:r>
          </a:p>
        </p:txBody>
      </p:sp>
    </p:spTree>
    <p:extLst>
      <p:ext uri="{BB962C8B-B14F-4D97-AF65-F5344CB8AC3E}">
        <p14:creationId xmlns:p14="http://schemas.microsoft.com/office/powerpoint/2010/main" xmlns="" val="34610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/>
        </p:nvSpPr>
        <p:spPr>
          <a:xfrm>
            <a:off x="3501400" y="2760925"/>
            <a:ext cx="4766300" cy="1178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Здесь вы можете описать, на какую целевую аудиторию направлена практика, указать цель и задачи ее реализации</a:t>
            </a:r>
            <a:endParaRPr sz="17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" name="Google Shape;51;p12"/>
          <p:cNvSpPr txBox="1"/>
          <p:nvPr/>
        </p:nvSpPr>
        <p:spPr>
          <a:xfrm>
            <a:off x="3501400" y="1040725"/>
            <a:ext cx="4994900" cy="1719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Краткое описание сути реализованной практики</a:t>
            </a:r>
            <a:endParaRPr sz="35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" name="Shape 485"/>
          <p:cNvSpPr>
            <a:spLocks noChangeArrowheads="1"/>
          </p:cNvSpPr>
          <p:nvPr/>
        </p:nvSpPr>
        <p:spPr bwMode="auto">
          <a:xfrm>
            <a:off x="114300" y="983530"/>
            <a:ext cx="8705849" cy="95214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r>
              <a:rPr lang="ru-RU" sz="2800" b="1" dirty="0" smtClean="0"/>
              <a:t>Цель практики</a:t>
            </a:r>
            <a:r>
              <a:rPr lang="ru-RU" sz="2800" b="1" dirty="0" smtClean="0"/>
              <a:t>: </a:t>
            </a:r>
            <a:r>
              <a:rPr lang="ru-RU" sz="2800" dirty="0" smtClean="0"/>
              <a:t>предоставить детям </a:t>
            </a:r>
            <a:r>
              <a:rPr lang="ru-RU" sz="2800" dirty="0" smtClean="0"/>
              <a:t>возможность</a:t>
            </a:r>
          </a:p>
          <a:p>
            <a:pPr marL="5295900"/>
            <a:r>
              <a:rPr lang="ru-RU" sz="2800" dirty="0" smtClean="0"/>
              <a:t> </a:t>
            </a:r>
            <a:r>
              <a:rPr lang="ru-RU" sz="2800" dirty="0" smtClean="0"/>
              <a:t>научиться выбирать</a:t>
            </a:r>
            <a:endParaRPr lang="ru-RU" sz="2200" dirty="0" smtClean="0"/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Clr>
                <a:srgbClr val="F69200"/>
              </a:buClr>
              <a:buSzPct val="100000"/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Clr>
                <a:srgbClr val="F69200"/>
              </a:buClr>
              <a:buSzPct val="100000"/>
              <a:buFont typeface="Wingdings" panose="05000000000000000000" pitchFamily="2" charset="2"/>
              <a:buChar char="ü"/>
            </a:pP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Clr>
                <a:srgbClr val="F69200"/>
              </a:buClr>
              <a:buSzPct val="100000"/>
              <a:buFont typeface="Wingdings" panose="05000000000000000000" pitchFamily="2" charset="2"/>
              <a:buChar char="ü"/>
            </a:pPr>
            <a:endParaRPr lang="ru-RU" altLang="ru-RU" sz="2200" dirty="0">
              <a:solidFill>
                <a:schemeClr val="tx2">
                  <a:lumMod val="75000"/>
                </a:schemeClr>
              </a:solidFill>
              <a:latin typeface="+mn-lt"/>
              <a:ea typeface="Fedra Sans Pro Light" panose="020B0303040000020004" pitchFamily="34" charset="0"/>
              <a:cs typeface="Fedra Sans Pro Ligh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974" y="1910537"/>
            <a:ext cx="3789359" cy="461665"/>
          </a:xfrm>
          <a:prstGeom prst="rect">
            <a:avLst/>
          </a:prstGeom>
          <a:solidFill>
            <a:srgbClr val="6CD8A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ДООП «Хочу все знать»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2918084" y="2359711"/>
            <a:ext cx="3528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Блоки программы</a:t>
            </a:r>
            <a:endParaRPr lang="ru-RU" sz="2400" b="1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14300" y="2381252"/>
            <a:ext cx="1819275" cy="2140720"/>
            <a:chOff x="274999" y="2348880"/>
            <a:chExt cx="991182" cy="1131117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4999" y="2348880"/>
              <a:ext cx="991182" cy="906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274999" y="3268586"/>
              <a:ext cx="907301" cy="211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Игры</a:t>
              </a:r>
              <a:endParaRPr lang="ru-RU" sz="2000" b="1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933575" y="2857501"/>
            <a:ext cx="1733550" cy="2162173"/>
            <a:chOff x="1547664" y="2348880"/>
            <a:chExt cx="806877" cy="1016509"/>
          </a:xfrm>
        </p:grpSpPr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7664" y="2348880"/>
              <a:ext cx="806877" cy="841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1547664" y="3178693"/>
              <a:ext cx="756084" cy="186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Дом</a:t>
              </a:r>
              <a:endParaRPr lang="ru-RU" sz="20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562349" y="2943225"/>
            <a:ext cx="2066925" cy="2200275"/>
            <a:chOff x="3275856" y="2318530"/>
            <a:chExt cx="1027573" cy="1115644"/>
          </a:xfrm>
        </p:grpSpPr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15317" y="2318530"/>
              <a:ext cx="964527" cy="89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3275856" y="3222629"/>
              <a:ext cx="1027573" cy="211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Одежда</a:t>
              </a:r>
              <a:endParaRPr lang="ru-RU" sz="2000" b="1" dirty="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305675" y="1952625"/>
            <a:ext cx="1838325" cy="2381250"/>
            <a:chOff x="7124054" y="2498178"/>
            <a:chExt cx="1120355" cy="1489007"/>
          </a:xfrm>
        </p:grpSpPr>
        <p:pic>
          <p:nvPicPr>
            <p:cNvPr id="2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168003" y="2498178"/>
              <a:ext cx="1076406" cy="1098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TextBox 23"/>
            <p:cNvSpPr txBox="1"/>
            <p:nvPr/>
          </p:nvSpPr>
          <p:spPr>
            <a:xfrm>
              <a:off x="7124054" y="3571557"/>
              <a:ext cx="1120354" cy="415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Эмоции</a:t>
              </a:r>
              <a:endParaRPr lang="ru-RU" sz="2000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467350" y="2733674"/>
            <a:ext cx="1981200" cy="2266951"/>
            <a:chOff x="4499992" y="2348880"/>
            <a:chExt cx="952178" cy="1151386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99992" y="2348880"/>
              <a:ext cx="952178" cy="971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Box 20"/>
            <p:cNvSpPr txBox="1"/>
            <p:nvPr/>
          </p:nvSpPr>
          <p:spPr>
            <a:xfrm>
              <a:off x="4576166" y="3294062"/>
              <a:ext cx="864096" cy="206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Еда</a:t>
              </a:r>
              <a:endParaRPr lang="ru-RU" sz="2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/>
        </p:nvSpPr>
        <p:spPr>
          <a:xfrm>
            <a:off x="3501400" y="2760925"/>
            <a:ext cx="4766300" cy="1178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Здесь вы можете описать, на какую целевую аудиторию направлена практика, указать цель и задачи ее реализации</a:t>
            </a:r>
            <a:endParaRPr sz="17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" name="Google Shape;51;p12"/>
          <p:cNvSpPr txBox="1"/>
          <p:nvPr/>
        </p:nvSpPr>
        <p:spPr>
          <a:xfrm>
            <a:off x="3501400" y="1040725"/>
            <a:ext cx="4994900" cy="1719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Краткое описание сути реализованной практики</a:t>
            </a:r>
            <a:endParaRPr sz="35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" name="Picture 2" descr="C:\Users\User\Desktop\Работа 2022-2023\Хочу все знать\карта на печать\Кар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6920" y="1021646"/>
            <a:ext cx="5521348" cy="3904004"/>
          </a:xfrm>
          <a:prstGeom prst="rect">
            <a:avLst/>
          </a:prstGeom>
          <a:noFill/>
        </p:spPr>
      </p:pic>
      <p:grpSp>
        <p:nvGrpSpPr>
          <p:cNvPr id="11" name="Группа 10"/>
          <p:cNvGrpSpPr/>
          <p:nvPr/>
        </p:nvGrpSpPr>
        <p:grpSpPr>
          <a:xfrm>
            <a:off x="179512" y="1055606"/>
            <a:ext cx="8667605" cy="3896404"/>
            <a:chOff x="179512" y="1988840"/>
            <a:chExt cx="8964488" cy="4087894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1988840"/>
              <a:ext cx="1008112" cy="965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9512" y="5013176"/>
              <a:ext cx="971600" cy="1035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9512" y="3501008"/>
              <a:ext cx="1024186" cy="1035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26164" y="1988840"/>
              <a:ext cx="1017836" cy="1008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100392" y="3501008"/>
              <a:ext cx="1043608" cy="1043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8100764" y="5013176"/>
              <a:ext cx="1043236" cy="1063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" name="Picture 5" descr="C:\Users\User\Desktop\Работа 20232024\Фестиваль пед\фото\efGhTkwNdz8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6280" y="920283"/>
            <a:ext cx="6868565" cy="4027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4" descr="C:\Users\User\Desktop\Работа 20232024\Фестиваль пед\фото\2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09675" y="1018048"/>
            <a:ext cx="6696075" cy="4001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935627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/>
        </p:nvSpPr>
        <p:spPr>
          <a:xfrm>
            <a:off x="3501400" y="2760925"/>
            <a:ext cx="4766300" cy="1178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Здесь вы можете описать, на какую целевую аудиторию направлена практика, указать цель и задачи ее реализации</a:t>
            </a:r>
            <a:endParaRPr sz="17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" name="Google Shape;51;p12"/>
          <p:cNvSpPr txBox="1"/>
          <p:nvPr/>
        </p:nvSpPr>
        <p:spPr>
          <a:xfrm>
            <a:off x="3501400" y="1040725"/>
            <a:ext cx="4994900" cy="1719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5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Краткое описание сути реализованной практики</a:t>
            </a:r>
            <a:endParaRPr sz="35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" name="Picture 1" descr="C:\Users\User\Desktop\Работа 20232024\Фестиваль пед\фото\h42gPSOYZJ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365" y="1105608"/>
            <a:ext cx="3028420" cy="4037892"/>
          </a:xfrm>
          <a:prstGeom prst="rect">
            <a:avLst/>
          </a:prstGeom>
          <a:noFill/>
        </p:spPr>
      </p:pic>
      <p:pic>
        <p:nvPicPr>
          <p:cNvPr id="11" name="Picture 2" descr="C:\Users\User\Desktop\Работа 20232024\Фестиваль пед\фото\ooGOgqoS3Hk.jpg"/>
          <p:cNvPicPr>
            <a:picLocks noChangeAspect="1" noChangeArrowheads="1"/>
          </p:cNvPicPr>
          <p:nvPr/>
        </p:nvPicPr>
        <p:blipFill>
          <a:blip r:embed="rId4" cstate="print"/>
          <a:srcRect l="6250" t="13517" r="10937" b="7631"/>
          <a:stretch>
            <a:fillRect/>
          </a:stretch>
        </p:blipFill>
        <p:spPr bwMode="auto">
          <a:xfrm>
            <a:off x="4105275" y="1194984"/>
            <a:ext cx="3212152" cy="2121233"/>
          </a:xfrm>
          <a:prstGeom prst="rect">
            <a:avLst/>
          </a:prstGeom>
          <a:noFill/>
        </p:spPr>
      </p:pic>
      <p:pic>
        <p:nvPicPr>
          <p:cNvPr id="12" name="Picture 3" descr="C:\Users\User\Desktop\Работа 20232024\Фестиваль пед\фото\TzZfgRborLk.jpg"/>
          <p:cNvPicPr>
            <a:picLocks noChangeAspect="1" noChangeArrowheads="1"/>
          </p:cNvPicPr>
          <p:nvPr/>
        </p:nvPicPr>
        <p:blipFill>
          <a:blip r:embed="rId5" cstate="print"/>
          <a:srcRect l="4712" t="21858" r="8901" b="8197"/>
          <a:stretch>
            <a:fillRect/>
          </a:stretch>
        </p:blipFill>
        <p:spPr bwMode="auto">
          <a:xfrm>
            <a:off x="5715000" y="3021774"/>
            <a:ext cx="3149082" cy="2003961"/>
          </a:xfrm>
          <a:prstGeom prst="rect">
            <a:avLst/>
          </a:prstGeom>
          <a:noFill/>
        </p:spPr>
      </p:pic>
      <p:pic>
        <p:nvPicPr>
          <p:cNvPr id="13" name="Рисунок 12" descr="видео код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431968"/>
            <a:ext cx="1711531" cy="17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33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871322" y="881945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ea typeface="Times New Roman" pitchFamily="18" charset="0"/>
                <a:cs typeface="Times New Roman" pitchFamily="18" charset="0"/>
              </a:rPr>
              <a:t>Результаты</a:t>
            </a:r>
            <a:endParaRPr lang="ru-RU" sz="3600" dirty="0" smtClean="0"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66700" y="1522678"/>
            <a:ext cx="8687295" cy="3620822"/>
            <a:chOff x="0" y="1093386"/>
            <a:chExt cx="9144000" cy="4639870"/>
          </a:xfrm>
        </p:grpSpPr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1475656" y="1904882"/>
              <a:ext cx="2664296" cy="566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7 мастер-классов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0" y="1093386"/>
              <a:ext cx="5072098" cy="7412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dirty="0" smtClean="0">
                  <a:ea typeface="Times New Roman" pitchFamily="18" charset="0"/>
                  <a:cs typeface="Times New Roman" pitchFamily="18" charset="0"/>
                </a:rPr>
                <a:t>Количественные:</a:t>
              </a:r>
              <a:endParaRPr lang="ru-RU" sz="2800" dirty="0" smtClean="0">
                <a:cs typeface="Arial" pitchFamily="34" charset="0"/>
              </a:endParaRPr>
            </a:p>
          </p:txBody>
        </p:sp>
        <p:pic>
          <p:nvPicPr>
            <p:cNvPr id="16" name="Picture 2" descr="C:\Users\User\Desktop\content_andrea_s_checkmark_on_circle_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1741458"/>
              <a:ext cx="792088" cy="792088"/>
            </a:xfrm>
            <a:prstGeom prst="rect">
              <a:avLst/>
            </a:prstGeom>
            <a:noFill/>
          </p:spPr>
        </p:pic>
        <p:pic>
          <p:nvPicPr>
            <p:cNvPr id="17" name="Picture 2" descr="C:\Users\User\Desktop\content_andrea_s_checkmark_on_circle_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3181618"/>
              <a:ext cx="792088" cy="792088"/>
            </a:xfrm>
            <a:prstGeom prst="rect">
              <a:avLst/>
            </a:prstGeom>
            <a:noFill/>
          </p:spPr>
        </p:pic>
        <p:pic>
          <p:nvPicPr>
            <p:cNvPr id="18" name="Picture 2" descr="C:\Users\User\Desktop\content_andrea_s_checkmark_on_circle_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4941168"/>
              <a:ext cx="792088" cy="792088"/>
            </a:xfrm>
            <a:prstGeom prst="rect">
              <a:avLst/>
            </a:prstGeom>
            <a:noFill/>
          </p:spPr>
        </p:pic>
        <p:sp>
          <p:nvSpPr>
            <p:cNvPr id="19" name="Rectangle 1"/>
            <p:cNvSpPr>
              <a:spLocks noChangeArrowheads="1"/>
            </p:cNvSpPr>
            <p:nvPr/>
          </p:nvSpPr>
          <p:spPr bwMode="auto">
            <a:xfrm>
              <a:off x="1403648" y="3127017"/>
              <a:ext cx="2664296" cy="1002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2 группы,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42 обучающихся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1259632" y="4711192"/>
              <a:ext cx="3672408" cy="1002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8 выбрали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направления в центре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5364088" y="1614850"/>
              <a:ext cx="3384377" cy="1002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для ребенка: развивает свои способности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endParaRPr>
            </a:p>
          </p:txBody>
        </p:sp>
        <p:pic>
          <p:nvPicPr>
            <p:cNvPr id="22" name="Picture 3" descr="C:\Users\User\Desktop\Plus-Symbol-Vector-PNG-Images-HD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9992" y="3181618"/>
              <a:ext cx="720080" cy="720080"/>
            </a:xfrm>
            <a:prstGeom prst="rect">
              <a:avLst/>
            </a:prstGeom>
            <a:noFill/>
          </p:spPr>
        </p:pic>
        <p:pic>
          <p:nvPicPr>
            <p:cNvPr id="23" name="Picture 3" descr="C:\Users\User\Desktop\Plus-Symbol-Vector-PNG-Images-HD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9992" y="1813466"/>
              <a:ext cx="720080" cy="720080"/>
            </a:xfrm>
            <a:prstGeom prst="rect">
              <a:avLst/>
            </a:prstGeom>
            <a:noFill/>
          </p:spPr>
        </p:pic>
        <p:pic>
          <p:nvPicPr>
            <p:cNvPr id="24" name="Picture 3" descr="C:\Users\User\Desktop\Plus-Symbol-Vector-PNG-Images-HD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9992" y="4837802"/>
              <a:ext cx="720080" cy="720080"/>
            </a:xfrm>
            <a:prstGeom prst="rect">
              <a:avLst/>
            </a:prstGeom>
            <a:noFill/>
          </p:spPr>
        </p:pic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5364088" y="3095658"/>
              <a:ext cx="3779912" cy="1002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 smtClean="0">
                  <a:latin typeface="+mj-lt"/>
                  <a:cs typeface="Times New Roman" pitchFamily="18" charset="0"/>
                </a:rPr>
                <a:t>для родителя: ребенок сам выбирает направление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6" name="Rectangle 1"/>
            <p:cNvSpPr>
              <a:spLocks noChangeArrowheads="1"/>
            </p:cNvSpPr>
            <p:nvPr/>
          </p:nvSpPr>
          <p:spPr bwMode="auto">
            <a:xfrm>
              <a:off x="5436096" y="4679834"/>
              <a:ext cx="3707904" cy="1002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 smtClean="0">
                  <a:latin typeface="+mj-lt"/>
                </a:rPr>
                <a:t>для центра: повышение охвата детей</a:t>
              </a:r>
              <a:endPara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071902" y="1093386"/>
              <a:ext cx="5072098" cy="7412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dirty="0" smtClean="0">
                  <a:ea typeface="Times New Roman" pitchFamily="18" charset="0"/>
                  <a:cs typeface="Times New Roman" pitchFamily="18" charset="0"/>
                </a:rPr>
                <a:t>Качественные:</a:t>
              </a:r>
              <a:endParaRPr lang="ru-RU" sz="2800" dirty="0" smtClean="0"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276" y="96605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презентация практики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31934" y="2902927"/>
            <a:ext cx="93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отзывы</a:t>
            </a:r>
            <a:endParaRPr lang="ru-RU" b="1" dirty="0"/>
          </a:p>
        </p:txBody>
      </p:sp>
      <p:pic>
        <p:nvPicPr>
          <p:cNvPr id="4" name="Рисунок 3" descr="qr презентация практики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0717" y="1434480"/>
            <a:ext cx="1238722" cy="1238722"/>
          </a:xfrm>
          <a:prstGeom prst="rect">
            <a:avLst/>
          </a:prstGeom>
        </p:spPr>
      </p:pic>
      <p:pic>
        <p:nvPicPr>
          <p:cNvPr id="5" name="Рисунок 4" descr="навигатор ко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6763" y="3295707"/>
            <a:ext cx="1470572" cy="1490049"/>
          </a:xfrm>
          <a:prstGeom prst="rect">
            <a:avLst/>
          </a:prstGeom>
        </p:spPr>
      </p:pic>
      <p:pic>
        <p:nvPicPr>
          <p:cNvPr id="6" name="Рисунок 5" descr="планета ко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83198" y="3282410"/>
            <a:ext cx="1574597" cy="1574597"/>
          </a:xfrm>
          <a:prstGeom prst="rect">
            <a:avLst/>
          </a:prstGeom>
        </p:spPr>
      </p:pic>
      <p:pic>
        <p:nvPicPr>
          <p:cNvPr id="7" name="Picture 2" descr="http://qrcoder.ru/code/?https%3A%2F%2Fwww.%EF%EB%E0%ED%E5%F2%E0%F2%E0%EB%E0%ED%F2%EE%E2.%F0%F4%2Fstorage%2Fapp%2Fuploads%2Fpublic%2F635%2F74f%2Fffb%2F63574fffb8a1a332545415.pdf&amp;4&amp;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855" y="1350598"/>
            <a:ext cx="1487439" cy="148744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80281" y="1014308"/>
            <a:ext cx="3096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ДООП «Хочу все знать»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108675" y="2819044"/>
            <a:ext cx="275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ЦТиР</a:t>
            </a:r>
            <a:r>
              <a:rPr lang="ru-RU" b="1" dirty="0" smtClean="0"/>
              <a:t> «Планета талантов»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5;p11">
            <a:extLst>
              <a:ext uri="{FF2B5EF4-FFF2-40B4-BE49-F238E27FC236}">
                <a16:creationId xmlns:a16="http://schemas.microsoft.com/office/drawing/2014/main" xmlns="" id="{F5B0EAD4-C53C-8047-3FE4-FE9B1961E9CC}"/>
              </a:ext>
            </a:extLst>
          </p:cNvPr>
          <p:cNvSpPr txBox="1"/>
          <p:nvPr/>
        </p:nvSpPr>
        <p:spPr>
          <a:xfrm>
            <a:off x="468534" y="1912533"/>
            <a:ext cx="644733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Спасибо за внимание</a:t>
            </a:r>
            <a:endParaRPr sz="3600" b="1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218495"/>
            <a:ext cx="6305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«Создание условий для формирования умений делать выбор у детей 6-7 лет посредством реализации </a:t>
            </a:r>
          </a:p>
          <a:p>
            <a:pPr algn="ctr"/>
            <a:r>
              <a:rPr lang="ru-RU" b="1" dirty="0" smtClean="0"/>
              <a:t>ДООП «Хочу все знать»</a:t>
            </a:r>
            <a:endParaRPr lang="ru-RU" b="1" kern="0" cap="all" dirty="0">
              <a:latin typeface="Fedra Sans Pro Book"/>
              <a:ea typeface="Fedra Sans Pro Light" charset="0"/>
              <a:cs typeface="Fedra Sans Pro Light" charset="0"/>
              <a:sym typeface="Fedra Sans Pro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62805" y="4066282"/>
            <a:ext cx="37444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+mn-lt"/>
              </a:rPr>
              <a:t>Сюськина</a:t>
            </a:r>
            <a:r>
              <a:rPr lang="ru-RU" sz="1600" dirty="0" smtClean="0">
                <a:latin typeface="+mn-lt"/>
              </a:rPr>
              <a:t> Анастасия </a:t>
            </a:r>
            <a:r>
              <a:rPr lang="ru-RU" sz="1600" dirty="0" smtClean="0"/>
              <a:t>С</a:t>
            </a:r>
            <a:r>
              <a:rPr lang="ru-RU" sz="1600" dirty="0" smtClean="0">
                <a:latin typeface="+mn-lt"/>
              </a:rPr>
              <a:t>ергеевна, </a:t>
            </a:r>
          </a:p>
          <a:p>
            <a:r>
              <a:rPr lang="ru-RU" sz="1600" dirty="0" smtClean="0">
                <a:latin typeface="+mn-lt"/>
              </a:rPr>
              <a:t>педагог </a:t>
            </a:r>
            <a:r>
              <a:rPr lang="ru-RU" sz="1600" dirty="0" smtClean="0"/>
              <a:t>дополнительного образования</a:t>
            </a:r>
          </a:p>
          <a:p>
            <a:r>
              <a:rPr lang="ru-RU" sz="1600" dirty="0" smtClean="0">
                <a:latin typeface="+mn-lt"/>
              </a:rPr>
              <a:t>МБУ ДО «</a:t>
            </a:r>
            <a:r>
              <a:rPr lang="ru-RU" sz="1600" dirty="0" err="1" smtClean="0">
                <a:latin typeface="+mn-lt"/>
              </a:rPr>
              <a:t>ЦТиР</a:t>
            </a:r>
            <a:r>
              <a:rPr lang="ru-RU" sz="1600" dirty="0" smtClean="0">
                <a:latin typeface="+mn-lt"/>
              </a:rPr>
              <a:t> «Планета талантов»</a:t>
            </a:r>
          </a:p>
          <a:p>
            <a:r>
              <a:rPr lang="ru-RU" sz="1600" dirty="0" smtClean="0"/>
              <a:t>                тел.89632544567</a:t>
            </a:r>
            <a:endParaRPr lang="ru-RU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5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2">
  <a:themeElements>
    <a:clrScheme name="Пользовательские 2">
      <a:dk1>
        <a:srgbClr val="333E48"/>
      </a:dk1>
      <a:lt1>
        <a:srgbClr val="FFFFFF"/>
      </a:lt1>
      <a:dk2>
        <a:srgbClr val="FF6633"/>
      </a:dk2>
      <a:lt2>
        <a:srgbClr val="EDEDED"/>
      </a:lt2>
      <a:accent1>
        <a:srgbClr val="FF6633"/>
      </a:accent1>
      <a:accent2>
        <a:srgbClr val="339945"/>
      </a:accent2>
      <a:accent3>
        <a:srgbClr val="49D345"/>
      </a:accent3>
      <a:accent4>
        <a:srgbClr val="FAEC00"/>
      </a:accent4>
      <a:accent5>
        <a:srgbClr val="1F6B45"/>
      </a:accent5>
      <a:accent6>
        <a:srgbClr val="33CCFF"/>
      </a:accent6>
      <a:hlink>
        <a:srgbClr val="330099"/>
      </a:hlink>
      <a:folHlink>
        <a:srgbClr val="FF99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 2" id="{9802EF91-6FFC-3F49-B10A-E65FAB0A3957}" vid="{6654DFCF-A795-274D-ACAF-482F0F35BDF9}"/>
    </a:ext>
  </a:extLst>
</a:theme>
</file>

<file path=ppt/theme/theme2.xml><?xml version="1.0" encoding="utf-8"?>
<a:theme xmlns:a="http://schemas.openxmlformats.org/drawingml/2006/main" name="1_Тема 2">
  <a:themeElements>
    <a:clrScheme name="Пользовательские 2">
      <a:dk1>
        <a:srgbClr val="333E48"/>
      </a:dk1>
      <a:lt1>
        <a:srgbClr val="FFFFFF"/>
      </a:lt1>
      <a:dk2>
        <a:srgbClr val="FF6633"/>
      </a:dk2>
      <a:lt2>
        <a:srgbClr val="EDEDED"/>
      </a:lt2>
      <a:accent1>
        <a:srgbClr val="FF6633"/>
      </a:accent1>
      <a:accent2>
        <a:srgbClr val="339945"/>
      </a:accent2>
      <a:accent3>
        <a:srgbClr val="49D345"/>
      </a:accent3>
      <a:accent4>
        <a:srgbClr val="FAEC00"/>
      </a:accent4>
      <a:accent5>
        <a:srgbClr val="1F6B45"/>
      </a:accent5>
      <a:accent6>
        <a:srgbClr val="33CCFF"/>
      </a:accent6>
      <a:hlink>
        <a:srgbClr val="330099"/>
      </a:hlink>
      <a:folHlink>
        <a:srgbClr val="FF99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 2" id="{9802EF91-6FFC-3F49-B10A-E65FAB0A3957}" vid="{6654DFCF-A795-274D-ACAF-482F0F35BDF9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2</Template>
  <TotalTime>436</TotalTime>
  <Words>220</Words>
  <Application>Microsoft Office PowerPoint</Application>
  <PresentationFormat>Экран (16:9)</PresentationFormat>
  <Paragraphs>44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2</vt:lpstr>
      <vt:lpstr>1_Тема 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</dc:creator>
  <cp:lastModifiedBy>User</cp:lastModifiedBy>
  <cp:revision>36</cp:revision>
  <dcterms:modified xsi:type="dcterms:W3CDTF">2023-11-21T15:45:52Z</dcterms:modified>
</cp:coreProperties>
</file>